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DAD8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6D1"/>
          </a:solidFill>
        </a:fill>
      </a:tcStyle>
    </a:wholeTbl>
    <a:band2H>
      <a:tcTxStyle/>
      <a:tcStyle>
        <a:tcBdr/>
        <a:fill>
          <a:solidFill>
            <a:srgbClr val="EDECEA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4D8DC"/>
          </a:solidFill>
        </a:fill>
      </a:tcStyle>
    </a:wholeTbl>
    <a:band2H>
      <a:tcTxStyle/>
      <a:tcStyle>
        <a:tcBdr/>
        <a:fill>
          <a:solidFill>
            <a:srgbClr val="FAECEE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85451"/>
  </p:normalViewPr>
  <p:slideViewPr>
    <p:cSldViewPr snapToGrid="0" snapToObjects="1">
      <p:cViewPr varScale="1">
        <p:scale>
          <a:sx n="78" d="100"/>
          <a:sy n="78" d="100"/>
        </p:scale>
        <p:origin x="1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origins of Black History and its intended purpose, for those that don’t </a:t>
            </a:r>
            <a:r>
              <a:rPr lang="en-US" dirty="0" err="1" smtClean="0"/>
              <a:t>knowmuch</a:t>
            </a:r>
            <a:r>
              <a:rPr lang="en-US" dirty="0" smtClean="0"/>
              <a:t> about its roots, BHM started as Negro History week in America in 1926 by Carter G. Woodson then expanded it to a month in 1976 and was officially recognized by U.S </a:t>
            </a:r>
            <a:r>
              <a:rPr lang="en-US" dirty="0" err="1" smtClean="0"/>
              <a:t>Government.The</a:t>
            </a:r>
            <a:r>
              <a:rPr lang="en-US" dirty="0" smtClean="0"/>
              <a:t> President at the time, Gerald Ford spoke in regards to this, urging Americans to &amp;</a:t>
            </a:r>
            <a:r>
              <a:rPr lang="en-US" dirty="0" err="1" smtClean="0"/>
              <a:t>quot;seize</a:t>
            </a:r>
            <a:r>
              <a:rPr lang="en-US" dirty="0" smtClean="0"/>
              <a:t> </a:t>
            </a:r>
            <a:r>
              <a:rPr lang="en-US" dirty="0" err="1" smtClean="0"/>
              <a:t>theopportunity</a:t>
            </a:r>
            <a:r>
              <a:rPr lang="en-US" dirty="0" smtClean="0"/>
              <a:t> to </a:t>
            </a:r>
            <a:r>
              <a:rPr lang="en-US" dirty="0" err="1" smtClean="0"/>
              <a:t>honour</a:t>
            </a:r>
            <a:r>
              <a:rPr lang="en-US" dirty="0" smtClean="0"/>
              <a:t> the too-often neglected accomplishments of black Americans in every area </a:t>
            </a:r>
            <a:r>
              <a:rPr lang="en-US" dirty="0" err="1" smtClean="0"/>
              <a:t>ofendeavour</a:t>
            </a:r>
            <a:r>
              <a:rPr lang="en-US" dirty="0" smtClean="0"/>
              <a:t> throughout our </a:t>
            </a:r>
            <a:r>
              <a:rPr lang="en-US" dirty="0" err="1" smtClean="0"/>
              <a:t>history.Some</a:t>
            </a:r>
            <a:r>
              <a:rPr lang="en-US" dirty="0" smtClean="0"/>
              <a:t> years later Black History Month was adopted here in the UK and first celebrated in 1987.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1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GB" dirty="0" smtClean="0"/>
          </a:p>
          <a:p>
            <a:r>
              <a:rPr lang="en-GB" sz="1200" b="0" i="0" dirty="0" smtClean="0">
                <a:effectLst/>
                <a:latin typeface="+mj-lt"/>
                <a:ea typeface="+mj-ea"/>
                <a:cs typeface="+mj-cs"/>
                <a:sym typeface="Calibri"/>
              </a:rPr>
              <a:t>“Black History Month gives us an opportunity to celebrate the huge contribution black people have made and continue to make. This history is not simply a ‘black story’, but a British story.”</a:t>
            </a:r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James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smtClean="0"/>
              <a:t>Seyi</a:t>
            </a:r>
            <a:endParaRPr lang="en-GB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LGTPS – Manchester Council – IWD- 2 month advance + supporting voluntary with the use of community space to meet, celebrate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err="1" smtClean="0"/>
              <a:t>Comms</a:t>
            </a:r>
            <a:r>
              <a:rPr lang="en-GB" dirty="0" smtClean="0"/>
              <a:t> promotion, acknowledge on website, Newham Mag 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Libraries- BH section, signing posting black authors, investing diverse books i.e. Reni’s Why I’m No Longer Talking to White People About Race 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Newham Library cinemas night- one central location to celebrate BHM, a black director, two black actors from Newham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Community markets promoting BHM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Exhibition area- of Newham Archives, and Black </a:t>
            </a:r>
            <a:r>
              <a:rPr lang="en-GB" dirty="0" err="1" smtClean="0"/>
              <a:t>Dispoa</a:t>
            </a:r>
            <a:r>
              <a:rPr lang="en-GB" dirty="0" smtClean="0"/>
              <a:t>- UEL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Utilising talents, resources and connections in Newham i.e. Working closer with partners like UEL, </a:t>
            </a:r>
            <a:r>
              <a:rPr lang="en-GB" dirty="0" err="1" smtClean="0"/>
              <a:t>Birbeck</a:t>
            </a:r>
            <a:r>
              <a:rPr lang="en-GB" dirty="0" smtClean="0"/>
              <a:t>, Newham Bookshop, </a:t>
            </a:r>
            <a:r>
              <a:rPr lang="en-GB" dirty="0" err="1" smtClean="0"/>
              <a:t>Strattford</a:t>
            </a:r>
            <a:r>
              <a:rPr lang="en-GB" dirty="0" smtClean="0"/>
              <a:t> Circus, Stratford Theatre, </a:t>
            </a:r>
            <a:r>
              <a:rPr lang="en-GB" dirty="0" err="1" smtClean="0"/>
              <a:t>PictureHouse</a:t>
            </a:r>
            <a:endParaRPr lang="en-GB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Council leadership attending BHM events- raising profile, leadership 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Signing up to a NBH Group (i.e. Sutton)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Framework/guidance/ best practice for Schools but ensuring this is community led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dirty="0" smtClean="0"/>
              <a:t>Facilities, promotion, facilitate 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James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Seyi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James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30" cy="2098227"/>
          </a:xfrm>
          <a:prstGeom prst="rect">
            <a:avLst/>
          </a:prstGeom>
        </p:spPr>
        <p:txBody>
          <a:bodyPr anchor="b"/>
          <a:lstStyle>
            <a:lvl1pPr algn="ctr">
              <a:defRPr sz="7200" cap="all"/>
            </a:lvl1pPr>
          </a:lstStyle>
          <a:p>
            <a:r>
              <a:t>Title Text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sz="quarter" idx="1"/>
          </p:nvPr>
        </p:nvSpPr>
        <p:spPr>
          <a:xfrm>
            <a:off x="2679905" y="3956279"/>
            <a:ext cx="6831674" cy="108623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300"/>
            </a:lvl1pPr>
            <a:lvl2pPr marL="0" indent="457200" algn="ct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300"/>
            </a:lvl2pPr>
            <a:lvl3pPr marL="0" indent="914400" algn="ct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300"/>
            </a:lvl3pPr>
            <a:lvl4pPr marL="0" indent="1371600" algn="ct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300"/>
            </a:lvl4pPr>
            <a:lvl5pPr marL="0" indent="1828800" algn="ct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grpSp>
        <p:nvGrpSpPr>
          <p:cNvPr id="16" name="Group 16" descr="Group 6"/>
          <p:cNvGrpSpPr/>
          <p:nvPr/>
        </p:nvGrpSpPr>
        <p:grpSpPr>
          <a:xfrm>
            <a:off x="752857" y="744468"/>
            <a:ext cx="10674118" cy="5349673"/>
            <a:chOff x="0" y="0"/>
            <a:chExt cx="10674116" cy="5349671"/>
          </a:xfrm>
        </p:grpSpPr>
        <p:sp>
          <p:nvSpPr>
            <p:cNvPr id="14" name="Shape 14" descr="Freeform 6"/>
            <p:cNvSpPr/>
            <p:nvPr/>
          </p:nvSpPr>
          <p:spPr>
            <a:xfrm>
              <a:off x="7399104" y="941183"/>
              <a:ext cx="3275013" cy="440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9712"/>
                  </a:lnTo>
                  <a:lnTo>
                    <a:pt x="18924" y="19714"/>
                  </a:lnTo>
                  <a:lnTo>
                    <a:pt x="18924" y="0"/>
                  </a:lnTo>
                  <a:close/>
                </a:path>
              </a:pathLst>
            </a:custGeom>
            <a:solidFill>
              <a:srgbClr val="191B0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Shape 15" descr="Freeform 6"/>
            <p:cNvSpPr/>
            <p:nvPr/>
          </p:nvSpPr>
          <p:spPr>
            <a:xfrm rot="10800000">
              <a:off x="0" y="0"/>
              <a:ext cx="3275668" cy="440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8921" y="0"/>
                  </a:moveTo>
                  <a:lnTo>
                    <a:pt x="21596" y="0"/>
                  </a:lnTo>
                  <a:lnTo>
                    <a:pt x="21596" y="21600"/>
                  </a:lnTo>
                  <a:lnTo>
                    <a:pt x="5" y="21600"/>
                  </a:lnTo>
                  <a:cubicBezTo>
                    <a:pt x="-4" y="20948"/>
                    <a:pt x="9" y="20362"/>
                    <a:pt x="0" y="19710"/>
                  </a:cubicBezTo>
                  <a:lnTo>
                    <a:pt x="18921" y="19716"/>
                  </a:lnTo>
                  <a:lnTo>
                    <a:pt x="18921" y="0"/>
                  </a:lnTo>
                  <a:close/>
                </a:path>
              </a:pathLst>
            </a:custGeom>
            <a:solidFill>
              <a:srgbClr val="191B0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xfrm>
            <a:off x="11153365" y="6523206"/>
            <a:ext cx="273610" cy="2649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solidFill>
          <a:srgbClr val="191B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2" cy="2852737"/>
          </a:xfrm>
          <a:prstGeom prst="rect">
            <a:avLst/>
          </a:prstGeom>
        </p:spPr>
        <p:txBody>
          <a:bodyPr anchor="b"/>
          <a:lstStyle>
            <a:lvl1pPr algn="r">
              <a:defRPr sz="7200" cap="all">
                <a:solidFill>
                  <a:srgbClr val="EFEDE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765025" y="4216327"/>
            <a:ext cx="9612972" cy="114332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EDE3"/>
                </a:solidFill>
              </a:defRPr>
            </a:lvl1pPr>
            <a:lvl2pPr marL="0" indent="457200" algn="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EDE3"/>
                </a:solidFill>
              </a:defRPr>
            </a:lvl2pPr>
            <a:lvl3pPr marL="0" indent="914400" algn="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EDE3"/>
                </a:solidFill>
              </a:defRPr>
            </a:lvl3pPr>
            <a:lvl4pPr marL="0" indent="1371600" algn="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EDE3"/>
                </a:solidFill>
              </a:defRPr>
            </a:lvl4pPr>
            <a:lvl5pPr marL="0" indent="1828800" algn="r">
              <a:lnSpc>
                <a:spcPct val="112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EDE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 descr="Crop Mark&#10;&#10;Freeform 6"/>
          <p:cNvSpPr/>
          <p:nvPr/>
        </p:nvSpPr>
        <p:spPr>
          <a:xfrm>
            <a:off x="8151962" y="1685651"/>
            <a:ext cx="3275013" cy="4408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2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19733"/>
                </a:lnTo>
                <a:lnTo>
                  <a:pt x="18924" y="19733"/>
                </a:lnTo>
                <a:lnTo>
                  <a:pt x="18924" y="0"/>
                </a:lnTo>
                <a:close/>
              </a:path>
            </a:pathLst>
          </a:custGeom>
          <a:solidFill>
            <a:srgbClr val="EFEDE3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153365" y="6523206"/>
            <a:ext cx="273610" cy="2649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FEDE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quarter" idx="1"/>
          </p:nvPr>
        </p:nvSpPr>
        <p:spPr>
          <a:xfrm>
            <a:off x="1371600" y="2285999"/>
            <a:ext cx="4447786" cy="35814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1371600" y="2340864"/>
            <a:ext cx="4443985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lvl1pPr>
            <a:lvl2pPr marL="0" indent="45720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lvl2pPr>
            <a:lvl3pPr marL="0" indent="91440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lvl3pPr>
            <a:lvl4pPr marL="0" indent="137160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lvl4pPr>
            <a:lvl5pPr marL="0" indent="182880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hape 54" descr="Text Placeholder 4"/>
          <p:cNvSpPr>
            <a:spLocks noGrp="1"/>
          </p:cNvSpPr>
          <p:nvPr>
            <p:ph type="body" sz="quarter" idx="13"/>
          </p:nvPr>
        </p:nvSpPr>
        <p:spPr>
          <a:xfrm>
            <a:off x="6525014" y="2340864"/>
            <a:ext cx="4443985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84000"/>
              </a:lnSpc>
              <a:spcBef>
                <a:spcPts val="0"/>
              </a:spcBef>
              <a:buSzTx/>
              <a:buFontTx/>
              <a:buNone/>
              <a:defRPr sz="3000"/>
            </a:pPr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 descr="Background Shape&#10;&#10;Rectangle 7"/>
          <p:cNvSpPr/>
          <p:nvPr/>
        </p:nvSpPr>
        <p:spPr>
          <a:xfrm>
            <a:off x="-1" y="375"/>
            <a:ext cx="5303522" cy="685762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1" cy="2157884"/>
          </a:xfrm>
          <a:prstGeom prst="rect">
            <a:avLst/>
          </a:prstGeom>
        </p:spPr>
        <p:txBody>
          <a:bodyPr/>
          <a:lstStyle>
            <a:lvl1pPr>
              <a:lnSpc>
                <a:spcPct val="84000"/>
              </a:lnSpc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sz="half" idx="1"/>
          </p:nvPr>
        </p:nvSpPr>
        <p:spPr>
          <a:xfrm>
            <a:off x="6256020" y="685801"/>
            <a:ext cx="5212080" cy="517525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hape 80" descr="Text Placeholder 3"/>
          <p:cNvSpPr>
            <a:spLocks noGrp="1"/>
          </p:cNvSpPr>
          <p:nvPr>
            <p:ph type="body" sz="quarter" idx="13"/>
          </p:nvPr>
        </p:nvSpPr>
        <p:spPr>
          <a:xfrm>
            <a:off x="723899" y="2856344"/>
            <a:ext cx="3855722" cy="301105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81" name="Shape 81" descr="Divider Bar&#10;&#10;Rectangle 8"/>
          <p:cNvSpPr/>
          <p:nvPr/>
        </p:nvSpPr>
        <p:spPr>
          <a:xfrm>
            <a:off x="5303520" y="376"/>
            <a:ext cx="228601" cy="6858001"/>
          </a:xfrm>
          <a:prstGeom prst="rect">
            <a:avLst/>
          </a:prstGeom>
          <a:solidFill>
            <a:srgbClr val="191B0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11205823" y="6523206"/>
            <a:ext cx="273609" cy="2649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 descr="Background Shape&#10;&#10;Rectangle 7"/>
          <p:cNvSpPr/>
          <p:nvPr/>
        </p:nvSpPr>
        <p:spPr>
          <a:xfrm>
            <a:off x="-1" y="375"/>
            <a:ext cx="5303522" cy="685762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1" cy="2157884"/>
          </a:xfrm>
          <a:prstGeom prst="rect">
            <a:avLst/>
          </a:prstGeom>
        </p:spPr>
        <p:txBody>
          <a:bodyPr/>
          <a:lstStyle>
            <a:lvl1pPr>
              <a:lnSpc>
                <a:spcPct val="84000"/>
              </a:lnSpc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91" name="Shape 91" descr="Picture Placeholder 2"/>
          <p:cNvSpPr>
            <a:spLocks noGrp="1"/>
          </p:cNvSpPr>
          <p:nvPr>
            <p:ph type="pic" idx="13"/>
          </p:nvPr>
        </p:nvSpPr>
        <p:spPr>
          <a:xfrm>
            <a:off x="5532120" y="0"/>
            <a:ext cx="6659881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723900" y="2855967"/>
            <a:ext cx="3855721" cy="30114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lvl1pPr>
            <a:lvl2pPr marL="0" indent="45720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lvl2pPr>
            <a:lvl3pPr marL="0" indent="91440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lvl3pPr>
            <a:lvl4pPr marL="0" indent="137160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lvl4pPr>
            <a:lvl5pPr marL="0" indent="1828800">
              <a:lnSpc>
                <a:spcPct val="113000"/>
              </a:lnSpc>
              <a:spcBef>
                <a:spcPts val="15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hape 93" descr="Divider Bar&#10;&#10;Rectangle 8"/>
          <p:cNvSpPr/>
          <p:nvPr/>
        </p:nvSpPr>
        <p:spPr>
          <a:xfrm>
            <a:off x="5303520" y="376"/>
            <a:ext cx="228601" cy="6858001"/>
          </a:xfrm>
          <a:prstGeom prst="rect">
            <a:avLst/>
          </a:prstGeom>
          <a:solidFill>
            <a:srgbClr val="191B0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xfrm>
            <a:off x="11205823" y="6523206"/>
            <a:ext cx="273609" cy="2649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1371600" y="2295525"/>
            <a:ext cx="9601200" cy="35718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xfrm>
            <a:off x="9596560" y="624155"/>
            <a:ext cx="1565767" cy="524324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xfrm>
            <a:off x="1371600" y="624155"/>
            <a:ext cx="8179642" cy="524324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 descr="Side bar&#10;&#10;Rectangle 8"/>
          <p:cNvSpPr/>
          <p:nvPr/>
        </p:nvSpPr>
        <p:spPr>
          <a:xfrm>
            <a:off x="478094" y="376"/>
            <a:ext cx="228601" cy="6858001"/>
          </a:xfrm>
          <a:prstGeom prst="rect">
            <a:avLst/>
          </a:prstGeom>
          <a:solidFill>
            <a:srgbClr val="191B0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0795418" y="6523206"/>
            <a:ext cx="273610" cy="26497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191B0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914400" rtl="0" latinLnBrk="0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384047" marR="0" indent="-384047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■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914400" marR="0" indent="-384047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–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414272" marR="0" indent="-426719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■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871472" marR="0" indent="-426719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–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2382011" marR="0" indent="-480060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■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39211" marR="0" indent="-480060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–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64991" marR="0" indent="-548639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■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22191" marR="0" indent="-548639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–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79391" marR="0" indent="-548639" algn="l" defTabSz="914400" rtl="0" latinLnBrk="0">
        <a:lnSpc>
          <a:spcPct val="94000"/>
        </a:lnSpc>
        <a:spcBef>
          <a:spcPts val="1000"/>
        </a:spcBef>
        <a:spcAft>
          <a:spcPts val="0"/>
        </a:spcAft>
        <a:buClrTx/>
        <a:buSzPct val="100000"/>
        <a:buFont typeface="Helvetica Neue"/>
        <a:buChar char="■"/>
        <a:tabLst/>
        <a:defRPr sz="2000" b="0" i="0" u="none" strike="noStrike" cap="none" spc="0" baseline="0">
          <a:ln>
            <a:noFill/>
          </a:ln>
          <a:solidFill>
            <a:srgbClr val="191B0E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 descr="Title 1"/>
          <p:cNvSpPr>
            <a:spLocks noGrp="1"/>
          </p:cNvSpPr>
          <p:nvPr>
            <p:ph type="ctrTitle"/>
          </p:nvPr>
        </p:nvSpPr>
        <p:spPr>
          <a:xfrm>
            <a:off x="1915124" y="2516421"/>
            <a:ext cx="8361231" cy="2098227"/>
          </a:xfrm>
          <a:prstGeom prst="rect">
            <a:avLst/>
          </a:prstGeom>
        </p:spPr>
        <p:txBody>
          <a:bodyPr/>
          <a:lstStyle>
            <a:lvl1pPr defTabSz="649223">
              <a:defRPr sz="5112"/>
            </a:lvl1pPr>
          </a:lstStyle>
          <a:p>
            <a:r>
              <a:t>Newham black history month 2018-2022</a:t>
            </a:r>
          </a:p>
        </p:txBody>
      </p:sp>
      <p:sp>
        <p:nvSpPr>
          <p:cNvPr id="122" name="Shape 122" descr="Subtitle 2"/>
          <p:cNvSpPr>
            <a:spLocks noGrp="1"/>
          </p:cNvSpPr>
          <p:nvPr>
            <p:ph type="subTitle" sz="quarter" idx="1"/>
          </p:nvPr>
        </p:nvSpPr>
        <p:spPr>
          <a:xfrm>
            <a:off x="2679904" y="4614647"/>
            <a:ext cx="6831673" cy="1086238"/>
          </a:xfrm>
          <a:prstGeom prst="rect">
            <a:avLst/>
          </a:prstGeom>
        </p:spPr>
        <p:txBody>
          <a:bodyPr/>
          <a:lstStyle/>
          <a:p>
            <a:r>
              <a:t>Cllrs Seyi Akiwowo &amp; James Beckles</a:t>
            </a:r>
          </a:p>
          <a:p>
            <a:r>
              <a:t>Thursday 26</a:t>
            </a:r>
            <a:r>
              <a:rPr baseline="30000"/>
              <a:t>th</a:t>
            </a:r>
            <a:r>
              <a:t> October 2017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IS UK BHM </a:t>
            </a:r>
            <a:r>
              <a:rPr lang="en-GB" dirty="0" smtClean="0"/>
              <a:t>? &amp; WHY IS IT IMPORTANT?</a:t>
            </a:r>
            <a:endParaRPr dirty="0"/>
          </a:p>
        </p:txBody>
      </p:sp>
      <p:sp>
        <p:nvSpPr>
          <p:cNvPr id="125" name="Shape 125" descr="Content Placeholder 2"/>
          <p:cNvSpPr>
            <a:spLocks noGrp="1"/>
          </p:cNvSpPr>
          <p:nvPr>
            <p:ph type="body" idx="1"/>
          </p:nvPr>
        </p:nvSpPr>
        <p:spPr>
          <a:xfrm>
            <a:off x="1371600" y="2694215"/>
            <a:ext cx="9601200" cy="35814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Origins from Negro Week in the US 1926</a:t>
            </a:r>
          </a:p>
          <a:p>
            <a:r>
              <a:rPr lang="en-GB" dirty="0" smtClean="0"/>
              <a:t>UK BHM 1987 – 30 years this year</a:t>
            </a:r>
          </a:p>
          <a:p>
            <a:r>
              <a:rPr lang="en-GB" dirty="0"/>
              <a:t>Celebrating and commemorating the achievements, contributions of black people and hardships suffered</a:t>
            </a:r>
          </a:p>
          <a:p>
            <a:endParaRPr lang="en-GB" dirty="0" smtClean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WHY WE SHOULD </a:t>
            </a:r>
            <a:r>
              <a:rPr lang="en-GB" dirty="0" smtClean="0"/>
              <a:t>REACTIVATE NBM</a:t>
            </a:r>
            <a:endParaRPr dirty="0"/>
          </a:p>
        </p:txBody>
      </p:sp>
      <p:sp>
        <p:nvSpPr>
          <p:cNvPr id="133" name="Shape 133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75200"/>
              </a:lnSpc>
              <a:defRPr sz="1700"/>
            </a:pPr>
            <a:r>
              <a:rPr lang="en-GB" dirty="0" smtClean="0"/>
              <a:t>26.83% of Newham residents identify as Black or Black British</a:t>
            </a:r>
            <a:endParaRPr dirty="0"/>
          </a:p>
          <a:p>
            <a:pPr>
              <a:lnSpc>
                <a:spcPct val="75200"/>
              </a:lnSpc>
              <a:defRPr sz="1700"/>
            </a:pPr>
            <a:r>
              <a:rPr dirty="0"/>
              <a:t>Newham Equalities and Cohesion </a:t>
            </a:r>
            <a:endParaRPr lang="en-GB" dirty="0"/>
          </a:p>
          <a:p>
            <a:pPr>
              <a:lnSpc>
                <a:spcPct val="75200"/>
              </a:lnSpc>
              <a:defRPr sz="1700"/>
            </a:pPr>
            <a:r>
              <a:rPr dirty="0" smtClean="0"/>
              <a:t>Embed </a:t>
            </a:r>
            <a:r>
              <a:rPr dirty="0"/>
              <a:t>within our programmes i.e. every child a reader </a:t>
            </a:r>
            <a:r>
              <a:rPr dirty="0" smtClean="0"/>
              <a:t>-</a:t>
            </a:r>
            <a:endParaRPr dirty="0"/>
          </a:p>
          <a:p>
            <a:pPr>
              <a:lnSpc>
                <a:spcPct val="75200"/>
              </a:lnSpc>
              <a:defRPr sz="1700"/>
            </a:pPr>
            <a:r>
              <a:rPr dirty="0"/>
              <a:t>Community resilience </a:t>
            </a:r>
            <a:r>
              <a:rPr dirty="0" smtClean="0"/>
              <a:t>framework </a:t>
            </a:r>
            <a:endParaRPr dirty="0"/>
          </a:p>
          <a:p>
            <a:pPr>
              <a:lnSpc>
                <a:spcPct val="75200"/>
              </a:lnSpc>
              <a:defRPr sz="1700"/>
            </a:pPr>
            <a:r>
              <a:rPr dirty="0"/>
              <a:t>Cultural bid </a:t>
            </a:r>
          </a:p>
          <a:p>
            <a:pPr>
              <a:lnSpc>
                <a:spcPct val="75200"/>
              </a:lnSpc>
              <a:defRPr sz="1700"/>
            </a:pPr>
            <a:r>
              <a:rPr lang="en-GB" dirty="0" smtClean="0"/>
              <a:t>Senior figures recognise BHM </a:t>
            </a:r>
            <a:r>
              <a:rPr dirty="0" smtClean="0"/>
              <a:t>Mayor </a:t>
            </a:r>
            <a:r>
              <a:rPr dirty="0"/>
              <a:t>of </a:t>
            </a:r>
            <a:r>
              <a:rPr dirty="0" smtClean="0"/>
              <a:t>London</a:t>
            </a:r>
            <a:r>
              <a:rPr lang="en-GB" dirty="0" smtClean="0"/>
              <a:t>, </a:t>
            </a:r>
            <a:r>
              <a:rPr dirty="0" smtClean="0"/>
              <a:t>Jeremy </a:t>
            </a:r>
            <a:r>
              <a:rPr dirty="0"/>
              <a:t>Corby and Theresa May </a:t>
            </a:r>
            <a:endParaRPr lang="en-GB" dirty="0" smtClean="0"/>
          </a:p>
          <a:p>
            <a:pPr>
              <a:lnSpc>
                <a:spcPct val="75200"/>
              </a:lnSpc>
              <a:defRPr sz="1700"/>
            </a:pPr>
            <a:r>
              <a:rPr dirty="0" smtClean="0"/>
              <a:t>Heritage </a:t>
            </a:r>
            <a:r>
              <a:rPr dirty="0"/>
              <a:t>Week </a:t>
            </a:r>
            <a:r>
              <a:rPr lang="en-GB" dirty="0" smtClean="0"/>
              <a:t>is different </a:t>
            </a:r>
            <a:endParaRPr dirty="0"/>
          </a:p>
          <a:p>
            <a:pPr>
              <a:lnSpc>
                <a:spcPct val="75200"/>
              </a:lnSpc>
              <a:defRPr sz="1700"/>
            </a:pPr>
            <a:r>
              <a:rPr dirty="0"/>
              <a:t>Holocaust Mermoral </a:t>
            </a:r>
            <a:r>
              <a:rPr dirty="0" smtClean="0"/>
              <a:t>Day-</a:t>
            </a:r>
            <a:endParaRPr dirty="0"/>
          </a:p>
          <a:p>
            <a:pPr>
              <a:lnSpc>
                <a:spcPct val="75200"/>
              </a:lnSpc>
              <a:defRPr sz="1700"/>
            </a:pPr>
            <a:r>
              <a:rPr dirty="0"/>
              <a:t>Political and </a:t>
            </a:r>
            <a:r>
              <a:rPr lang="en-GB" dirty="0" smtClean="0"/>
              <a:t>the public </a:t>
            </a:r>
            <a:r>
              <a:rPr dirty="0" smtClean="0"/>
              <a:t>mood </a:t>
            </a:r>
            <a:r>
              <a:rPr dirty="0"/>
              <a:t>music, lesson learnt from Winiefred </a:t>
            </a:r>
            <a:r>
              <a:rPr dirty="0" smtClean="0"/>
              <a:t>School</a:t>
            </a:r>
            <a:endParaRPr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CAN WE </a:t>
            </a:r>
            <a:r>
              <a:rPr dirty="0" smtClean="0"/>
              <a:t>DO</a:t>
            </a:r>
            <a:endParaRPr dirty="0"/>
          </a:p>
        </p:txBody>
      </p:sp>
      <p:sp>
        <p:nvSpPr>
          <p:cNvPr id="138" name="Shape 138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0207" indent="-380207" defTabSz="905255">
              <a:spcBef>
                <a:spcPts val="900"/>
              </a:spcBef>
              <a:defRPr sz="1979"/>
            </a:pPr>
            <a:r>
              <a:t>Good examples of Local Authorities hosting BHM </a:t>
            </a:r>
          </a:p>
          <a:p>
            <a:pPr marL="380207" indent="-380207" defTabSz="905255">
              <a:spcBef>
                <a:spcPts val="900"/>
              </a:spcBef>
              <a:defRPr sz="1979"/>
            </a:pPr>
            <a:r>
              <a:t>Link to Barking &amp; Dagenham’s video about BHM - https://youtu.be/i94eMT_xvDo</a:t>
            </a:r>
          </a:p>
          <a:p>
            <a:pPr marL="380207" indent="-380207" defTabSz="905255">
              <a:spcBef>
                <a:spcPts val="900"/>
              </a:spcBef>
              <a:defRPr sz="1979"/>
            </a:pPr>
            <a:r>
              <a:t>Newham is already an outlier </a:t>
            </a:r>
          </a:p>
          <a:p>
            <a:pPr marL="380207" indent="-380207" defTabSz="905255">
              <a:spcBef>
                <a:spcPts val="900"/>
              </a:spcBef>
              <a:defRPr sz="1979"/>
            </a:pPr>
            <a:r>
              <a:t>Hackney Council not just a month but a season, Tower Hamlets launched a series of activities, exhibitions and events, Waltham Forest showcase, comedy night, cinema screening</a:t>
            </a:r>
          </a:p>
          <a:p>
            <a:pPr marL="380207" indent="-380207" defTabSz="905255">
              <a:spcBef>
                <a:spcPts val="900"/>
              </a:spcBef>
              <a:defRPr sz="1979"/>
            </a:pPr>
            <a:r>
              <a:t>Even Sutton Council, small black population – BHM – on their website and publising through comms - Mayoral by-in and appearance at events</a:t>
            </a:r>
          </a:p>
          <a:p>
            <a:pPr marL="380207" indent="-380207" defTabSz="905255">
              <a:spcBef>
                <a:spcPts val="900"/>
              </a:spcBef>
              <a:defRPr sz="1979"/>
            </a:pPr>
            <a:r>
              <a:t>Only other council that does not celebrate BHM is Wandsworth Council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FC0354DA-F50A-4F3A-95D6-20AB06F566A2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9162" y="3114579"/>
            <a:ext cx="4891586" cy="3455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572CB9D5-E2C3-4627-B41F-066D7AEE13DC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980" y="3041720"/>
            <a:ext cx="2538625" cy="3600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AE1CCAD9-D307-425F-8411-E19D30153162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3529" y="43004"/>
            <a:ext cx="5885129" cy="29425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B24ED5C1-734F-4D1F-AD82-0988350F0238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716030" y="3080195"/>
            <a:ext cx="2611662" cy="3695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EFBB14B4-4590-4271-823B-817066B8345B-L0-001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896083" y="343801"/>
            <a:ext cx="4981268" cy="2472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INITIAL STRATEGY PLAN </a:t>
            </a:r>
          </a:p>
        </p:txBody>
      </p:sp>
      <p:sp>
        <p:nvSpPr>
          <p:cNvPr id="149" name="Shape 149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Year 1- A New Will </a:t>
            </a:r>
          </a:p>
          <a:p>
            <a:r>
              <a:t>Year 2- Building</a:t>
            </a:r>
          </a:p>
          <a:p>
            <a:r>
              <a:t>Year 3- Growth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YEAR 1 - A New Will </a:t>
            </a:r>
          </a:p>
        </p:txBody>
      </p:sp>
      <p:sp>
        <p:nvSpPr>
          <p:cNvPr id="152" name="Shape 152" descr="Conten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57232" cy="42428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Utilising </a:t>
            </a:r>
            <a:r>
              <a:rPr sz="1800" dirty="0" smtClean="0"/>
              <a:t>LGTPS </a:t>
            </a:r>
            <a:r>
              <a:rPr lang="en-US" sz="1800" dirty="0" smtClean="0"/>
              <a:t>–</a:t>
            </a:r>
            <a:r>
              <a:rPr lang="en-GB" sz="1800" dirty="0" smtClean="0"/>
              <a:t> case example</a:t>
            </a:r>
            <a:r>
              <a:rPr sz="1800" dirty="0" smtClean="0"/>
              <a:t> </a:t>
            </a:r>
            <a:r>
              <a:rPr sz="1800" dirty="0"/>
              <a:t>Manchester Council </a:t>
            </a:r>
            <a:endParaRPr lang="en-GB" sz="1800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Newham Council </a:t>
            </a:r>
            <a:r>
              <a:rPr sz="1800" dirty="0" smtClean="0"/>
              <a:t>Comms promotion</a:t>
            </a:r>
            <a:endParaRPr lang="en-GB" sz="1800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Newham </a:t>
            </a:r>
            <a:r>
              <a:rPr sz="1800" dirty="0" smtClean="0"/>
              <a:t>Libraries</a:t>
            </a:r>
            <a:r>
              <a:rPr lang="en-GB" sz="1800" dirty="0" smtClean="0"/>
              <a:t>  &amp; </a:t>
            </a:r>
            <a:r>
              <a:rPr sz="1800" dirty="0" smtClean="0"/>
              <a:t>Newham Library cinemas night</a:t>
            </a:r>
            <a:endParaRPr lang="en-GB" sz="1800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Newham </a:t>
            </a:r>
            <a:r>
              <a:rPr sz="1800" dirty="0" smtClean="0"/>
              <a:t>Community </a:t>
            </a:r>
            <a:r>
              <a:rPr sz="1800" dirty="0"/>
              <a:t>markets promoting </a:t>
            </a:r>
            <a:r>
              <a:rPr sz="1800" dirty="0" smtClean="0"/>
              <a:t>BHM</a:t>
            </a:r>
            <a:r>
              <a:rPr lang="en-GB" sz="1800" dirty="0" smtClean="0"/>
              <a:t> and Black business/ traders</a:t>
            </a:r>
            <a:endParaRPr sz="1800" dirty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sz="1800" dirty="0" smtClean="0"/>
              <a:t>Exhibition</a:t>
            </a:r>
            <a:r>
              <a:rPr lang="en-GB" sz="1800" dirty="0" smtClean="0"/>
              <a:t>s </a:t>
            </a:r>
            <a:r>
              <a:rPr lang="en-GB" sz="1800" dirty="0" err="1" smtClean="0"/>
              <a:t>i.e</a:t>
            </a:r>
            <a:r>
              <a:rPr lang="en-GB" sz="1800" dirty="0" smtClean="0"/>
              <a:t> </a:t>
            </a:r>
            <a:r>
              <a:rPr sz="1800" dirty="0" smtClean="0"/>
              <a:t>Newham </a:t>
            </a:r>
            <a:r>
              <a:rPr sz="1800" dirty="0"/>
              <a:t>Archives, and </a:t>
            </a:r>
            <a:r>
              <a:rPr sz="1800" dirty="0" smtClean="0"/>
              <a:t>UEL</a:t>
            </a:r>
            <a:r>
              <a:rPr lang="en-GB" sz="1800" dirty="0" smtClean="0"/>
              <a:t> </a:t>
            </a:r>
            <a:r>
              <a:rPr lang="en-GB" sz="1800" dirty="0"/>
              <a:t>Black </a:t>
            </a:r>
            <a:r>
              <a:rPr lang="en-GB" sz="1800" dirty="0" smtClean="0"/>
              <a:t>Diaspora</a:t>
            </a:r>
            <a:endParaRPr sz="1800" dirty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sz="1800" dirty="0"/>
              <a:t>Utilising talents, resources and connections in Newham i.e. Working closer with </a:t>
            </a:r>
            <a:r>
              <a:rPr sz="1800" dirty="0" smtClean="0"/>
              <a:t>UEL</a:t>
            </a:r>
            <a:r>
              <a:rPr sz="1800" dirty="0"/>
              <a:t>, Birbeck, Newham Bookshop, Strattford Circus, Stratford Theatre, PictureHouse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sz="1800" dirty="0"/>
              <a:t>Council leadership attending BHM events- raising </a:t>
            </a:r>
            <a:r>
              <a:rPr sz="1800" dirty="0" smtClean="0"/>
              <a:t>profile</a:t>
            </a:r>
            <a:endParaRPr lang="en-GB" sz="1800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sz="1800" dirty="0" smtClean="0"/>
              <a:t>Signing </a:t>
            </a:r>
            <a:r>
              <a:rPr sz="1800" dirty="0"/>
              <a:t>up to a NBH Group </a:t>
            </a:r>
            <a:r>
              <a:rPr lang="en-US" sz="1800" dirty="0"/>
              <a:t>– case example </a:t>
            </a:r>
            <a:r>
              <a:rPr sz="1800" dirty="0" smtClean="0"/>
              <a:t>Sutton</a:t>
            </a:r>
            <a:r>
              <a:rPr lang="en-GB" sz="1800" dirty="0" smtClean="0"/>
              <a:t> Council</a:t>
            </a:r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Developing a f</a:t>
            </a:r>
            <a:r>
              <a:rPr sz="1800" dirty="0" smtClean="0"/>
              <a:t>ramework</a:t>
            </a:r>
            <a:r>
              <a:rPr lang="en-GB" sz="1800" dirty="0" smtClean="0"/>
              <a:t>/ </a:t>
            </a:r>
            <a:r>
              <a:rPr sz="1800" dirty="0" smtClean="0"/>
              <a:t>guidance</a:t>
            </a:r>
            <a:r>
              <a:rPr lang="en-GB" sz="1800" dirty="0" smtClean="0"/>
              <a:t>/ </a:t>
            </a:r>
            <a:r>
              <a:rPr sz="1800" dirty="0" smtClean="0"/>
              <a:t>best </a:t>
            </a:r>
            <a:r>
              <a:rPr sz="1800" dirty="0"/>
              <a:t>practice for </a:t>
            </a:r>
            <a:r>
              <a:rPr lang="en-GB" sz="1800" dirty="0" smtClean="0"/>
              <a:t>s</a:t>
            </a:r>
            <a:r>
              <a:rPr sz="1800" dirty="0" smtClean="0"/>
              <a:t>chools </a:t>
            </a:r>
            <a:endParaRPr lang="en-GB" sz="1800" dirty="0" smtClean="0"/>
          </a:p>
          <a:p>
            <a:pPr marL="457200" indent="-457200">
              <a:lnSpc>
                <a:spcPct val="75200"/>
              </a:lnSpc>
              <a:buFontTx/>
              <a:buAutoNum type="arabicPeriod"/>
              <a:defRPr sz="1400"/>
            </a:pPr>
            <a:r>
              <a:rPr lang="en-GB" sz="1800" dirty="0" smtClean="0"/>
              <a:t>Facilitating community resilience i.e. promotion and providing discounted </a:t>
            </a:r>
            <a:r>
              <a:rPr lang="en-GB" sz="1800" dirty="0"/>
              <a:t>f</a:t>
            </a:r>
            <a:r>
              <a:rPr sz="1800" dirty="0" smtClean="0"/>
              <a:t>acilities</a:t>
            </a:r>
            <a:endParaRPr sz="1800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YEAR 2  - </a:t>
            </a:r>
            <a:r>
              <a:rPr dirty="0" smtClean="0"/>
              <a:t>BUILDING</a:t>
            </a:r>
            <a:endParaRPr dirty="0"/>
          </a:p>
        </p:txBody>
      </p:sp>
      <p:sp>
        <p:nvSpPr>
          <p:cNvPr id="157" name="Shape 157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2526" indent="-372526" defTabSz="886968">
              <a:spcBef>
                <a:spcPts val="900"/>
              </a:spcBef>
              <a:defRPr sz="1940"/>
            </a:pPr>
            <a:r>
              <a:t>Continuation for year 1 based on evaluation of activity</a:t>
            </a:r>
          </a:p>
          <a:p>
            <a:pPr marL="372526" indent="-372526" defTabSz="886968">
              <a:spcBef>
                <a:spcPts val="900"/>
              </a:spcBef>
              <a:defRPr sz="1940"/>
            </a:pPr>
            <a:r>
              <a:t>Launch of NBH Group, at least one councillor non-exec sit on the panel. </a:t>
            </a:r>
          </a:p>
          <a:p>
            <a:pPr marL="372526" indent="-372526" defTabSz="886968">
              <a:spcBef>
                <a:spcPts val="900"/>
              </a:spcBef>
              <a:defRPr sz="1940"/>
            </a:pPr>
            <a:r>
              <a:t>Official launch of BHM by the council, full programme outlining events and  activities taking place in Newham over the month. </a:t>
            </a:r>
          </a:p>
          <a:p>
            <a:pPr marL="372526" indent="-372526" defTabSz="886968">
              <a:spcBef>
                <a:spcPts val="900"/>
              </a:spcBef>
              <a:defRPr sz="1940"/>
            </a:pPr>
            <a:r>
              <a:t>Funding call out – to run BHM events (i.e. Southwark Council )</a:t>
            </a:r>
          </a:p>
          <a:p>
            <a:pPr marL="372526" indent="-372526" defTabSz="886968">
              <a:spcBef>
                <a:spcPts val="900"/>
              </a:spcBef>
              <a:defRPr sz="1940"/>
            </a:pPr>
            <a:r>
              <a:t>Investing in Newham Archives to update its research on black history and contributions of local communities - collection of written and oral history (ie Eastside Community Heritage)</a:t>
            </a:r>
          </a:p>
          <a:p>
            <a:pPr marL="372526" indent="-372526" defTabSz="886968">
              <a:spcBef>
                <a:spcPts val="900"/>
              </a:spcBef>
              <a:defRPr sz="1940"/>
            </a:pPr>
            <a:r>
              <a:t>Call outs for events - plays, activities, exhibitions; these can be done outside of October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YEAR 3- 5 </a:t>
            </a:r>
            <a:r>
              <a:rPr dirty="0" smtClean="0"/>
              <a:t>GROWTH</a:t>
            </a:r>
            <a:endParaRPr dirty="0"/>
          </a:p>
        </p:txBody>
      </p:sp>
      <p:sp>
        <p:nvSpPr>
          <p:cNvPr id="162" name="Shape 162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Continuation of  Year 1 &amp; 2</a:t>
            </a:r>
          </a:p>
          <a:p>
            <a:r>
              <a:t>Putting Newham back on the map</a:t>
            </a:r>
          </a:p>
          <a:p>
            <a:r>
              <a:t>Newham Black History Season (Hackney)</a:t>
            </a:r>
          </a:p>
          <a:p>
            <a:r>
              <a:t>funding call out – to run council led BHM event (i.e. Southwark Council )</a:t>
            </a:r>
          </a:p>
          <a:p>
            <a:r>
              <a:t>Newham Volunteers used to promote BHM- especially Newham Black History</a:t>
            </a:r>
          </a:p>
          <a:p>
            <a:r>
              <a:t>Black History 365 days work outside the council</a:t>
            </a:r>
          </a:p>
          <a:p>
            <a:r>
              <a:t>Wider equalities strategy discussion/frameworking, building references groups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 descr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MOVING FORWARD- JAMES</a:t>
            </a:r>
          </a:p>
        </p:txBody>
      </p:sp>
      <p:sp>
        <p:nvSpPr>
          <p:cNvPr id="167" name="Shape 167" descr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Finalise the NBHM 5 year plan – discussion point for working group</a:t>
            </a:r>
          </a:p>
          <a:p>
            <a:r>
              <a:t>Governance - meetings, minuted and transparent with updates to residents and members </a:t>
            </a:r>
          </a:p>
          <a:p>
            <a:r>
              <a:t>Terms of Reference (TOR), aims and deliverable objectives and officer support</a:t>
            </a:r>
          </a:p>
          <a:p>
            <a:r>
              <a:t>Recognition of our contribution to the working group</a:t>
            </a:r>
          </a:p>
          <a:p>
            <a:r>
              <a:t>And a motion to BHM – providing leadership, a framework to facilitate and generate activity  </a:t>
            </a:r>
          </a:p>
          <a:p>
            <a:r>
              <a:t>A calendar of equality days to be kept and day/Month recognised on the council website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Crop">
  <a:themeElements>
    <a:clrScheme name="Crop">
      <a:dk1>
        <a:srgbClr val="000000"/>
      </a:dk1>
      <a:lt1>
        <a:srgbClr val="EFEDE3"/>
      </a:lt1>
      <a:dk2>
        <a:srgbClr val="A7A7A7"/>
      </a:dk2>
      <a:lt2>
        <a:srgbClr val="53535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0000FF"/>
      </a:hlink>
      <a:folHlink>
        <a:srgbClr val="FF00FF"/>
      </a:folHlink>
    </a:clrScheme>
    <a:fontScheme name="Crop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rop">
  <a:themeElements>
    <a:clrScheme name="Crop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0000FF"/>
      </a:hlink>
      <a:folHlink>
        <a:srgbClr val="FF00FF"/>
      </a:folHlink>
    </a:clrScheme>
    <a:fontScheme name="Crop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830</Words>
  <Application>Microsoft Macintosh PowerPoint</Application>
  <PresentationFormat>Widescreen</PresentationFormat>
  <Paragraphs>81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Franklin Gothic Book</vt:lpstr>
      <vt:lpstr>Helvetica Neue</vt:lpstr>
      <vt:lpstr>Crop</vt:lpstr>
      <vt:lpstr>Newham black history month 2018-2022</vt:lpstr>
      <vt:lpstr>WHAT IS UK BHM ? &amp; WHY IS IT IMPORTANT?</vt:lpstr>
      <vt:lpstr>WHY WE SHOULD REACTIVATE NBM</vt:lpstr>
      <vt:lpstr>WHAT CAN WE DO</vt:lpstr>
      <vt:lpstr>PowerPoint Presentation</vt:lpstr>
      <vt:lpstr>INITIAL STRATEGY PLAN </vt:lpstr>
      <vt:lpstr>YEAR 1 - A New Will </vt:lpstr>
      <vt:lpstr>YEAR 2  - BUILDING</vt:lpstr>
      <vt:lpstr>YEAR 3- 5 GROWTH</vt:lpstr>
      <vt:lpstr>MOVING FORWARD- JAMES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Newham black history month 2018-2022</dc:title>
  <cp:lastModifiedBy>Microsoft Office User</cp:lastModifiedBy>
  <cp:revision>3</cp:revision>
  <dcterms:modified xsi:type="dcterms:W3CDTF">2017-10-26T09:54:43Z</dcterms:modified>
</cp:coreProperties>
</file>