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notesSlides/notesSlide1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notesSlides/notesSlide17.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notesSlides/notesSlide18.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notesSlides/notesSlide19.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1.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2.xml" ContentType="application/vnd.openxmlformats-officedocument.themeOverr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3.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Lst>
  <p:notesMasterIdLst>
    <p:notesMasterId r:id="rId34"/>
  </p:notesMasterIdLst>
  <p:sldIdLst>
    <p:sldId id="256" r:id="rId5"/>
    <p:sldId id="279" r:id="rId6"/>
    <p:sldId id="257" r:id="rId7"/>
    <p:sldId id="258" r:id="rId8"/>
    <p:sldId id="259" r:id="rId9"/>
    <p:sldId id="260" r:id="rId10"/>
    <p:sldId id="261" r:id="rId11"/>
    <p:sldId id="262" r:id="rId12"/>
    <p:sldId id="263" r:id="rId13"/>
    <p:sldId id="264" r:id="rId14"/>
    <p:sldId id="274" r:id="rId15"/>
    <p:sldId id="275" r:id="rId16"/>
    <p:sldId id="265" r:id="rId17"/>
    <p:sldId id="276" r:id="rId18"/>
    <p:sldId id="267" r:id="rId19"/>
    <p:sldId id="268" r:id="rId20"/>
    <p:sldId id="269" r:id="rId21"/>
    <p:sldId id="270" r:id="rId22"/>
    <p:sldId id="271" r:id="rId23"/>
    <p:sldId id="272" r:id="rId24"/>
    <p:sldId id="273" r:id="rId25"/>
    <p:sldId id="288" r:id="rId26"/>
    <p:sldId id="287" r:id="rId27"/>
    <p:sldId id="289" r:id="rId28"/>
    <p:sldId id="290" r:id="rId29"/>
    <p:sldId id="291" r:id="rId30"/>
    <p:sldId id="292" r:id="rId31"/>
    <p:sldId id="293" r:id="rId32"/>
    <p:sldId id="294" r:id="rId3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w Ward" initials="AW" lastIdx="7" clrIdx="0">
    <p:extLst>
      <p:ext uri="{19B8F6BF-5375-455C-9EA6-DF929625EA0E}">
        <p15:presenceInfo xmlns:p15="http://schemas.microsoft.com/office/powerpoint/2012/main" userId="S-1-5-21-2032500944-680512171-4281770524-123475" providerId="AD"/>
      </p:ext>
    </p:extLst>
  </p:cmAuthor>
  <p:cmAuthor id="2" name="Daniel Durcan" initials="DD" lastIdx="6" clrIdx="1">
    <p:extLst>
      <p:ext uri="{19B8F6BF-5375-455C-9EA6-DF929625EA0E}">
        <p15:presenceInfo xmlns:p15="http://schemas.microsoft.com/office/powerpoint/2012/main" userId="6e4db70178934be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B253"/>
    <a:srgbClr val="DF247B"/>
    <a:srgbClr val="EE44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690" autoAdjust="0"/>
    <p:restoredTop sz="94417" autoAdjust="0"/>
  </p:normalViewPr>
  <p:slideViewPr>
    <p:cSldViewPr snapToGrid="0">
      <p:cViewPr varScale="1">
        <p:scale>
          <a:sx n="115" d="100"/>
          <a:sy n="115" d="100"/>
        </p:scale>
        <p:origin x="1206" y="108"/>
      </p:cViewPr>
      <p:guideLst/>
    </p:cSldViewPr>
  </p:slideViewPr>
  <p:outlineViewPr>
    <p:cViewPr>
      <p:scale>
        <a:sx n="33" d="100"/>
        <a:sy n="33" d="100"/>
      </p:scale>
      <p:origin x="0" y="-5476"/>
    </p:cViewPr>
  </p:outlineViewPr>
  <p:notesTextViewPr>
    <p:cViewPr>
      <p:scale>
        <a:sx n="1" d="1"/>
        <a:sy n="1" d="1"/>
      </p:scale>
      <p:origin x="0" y="0"/>
    </p:cViewPr>
  </p:notesTextViewPr>
  <p:notesViewPr>
    <p:cSldViewPr snapToGrid="0">
      <p:cViewPr varScale="1">
        <p:scale>
          <a:sx n="54" d="100"/>
          <a:sy n="54" d="100"/>
        </p:scale>
        <p:origin x="2564" y="5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embeddings/oleObject1.bin"/></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5.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6.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embeddings/oleObject2.bin"/></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embeddings/oleObject3.bin"/></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7.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8.xlsx"/></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embeddings/oleObject4.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80" b="0" i="0" u="none" strike="noStrike" kern="1200" spc="0" baseline="0">
                <a:solidFill>
                  <a:schemeClr val="tx1"/>
                </a:solidFill>
                <a:latin typeface="+mn-lt"/>
                <a:ea typeface="+mn-ea"/>
                <a:cs typeface="+mn-cs"/>
              </a:defRPr>
            </a:pPr>
            <a:r>
              <a:rPr lang="en-US"/>
              <a:t>Ethnicity in Newham</a:t>
            </a:r>
          </a:p>
          <a:p>
            <a:pPr>
              <a:defRPr/>
            </a:pPr>
            <a:r>
              <a:rPr lang="en-US"/>
              <a:t>Source: GLA Population Projections 2021</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Ref>
              <c:f>'Slide 3'!$B$25:$B$29</c:f>
              <c:strCache>
                <c:ptCount val="5"/>
                <c:pt idx="0">
                  <c:v>Asian</c:v>
                </c:pt>
                <c:pt idx="1">
                  <c:v>White</c:v>
                </c:pt>
                <c:pt idx="2">
                  <c:v>Black</c:v>
                </c:pt>
                <c:pt idx="3">
                  <c:v>Mixed</c:v>
                </c:pt>
                <c:pt idx="4">
                  <c:v>Other</c:v>
                </c:pt>
              </c:strCache>
            </c:strRef>
          </c:cat>
          <c:val>
            <c:numRef>
              <c:f>'Slide 3'!$C$25:$C$29</c:f>
              <c:numCache>
                <c:formatCode>0.0%</c:formatCode>
                <c:ptCount val="5"/>
                <c:pt idx="0">
                  <c:v>0.46596173761377879</c:v>
                </c:pt>
                <c:pt idx="1">
                  <c:v>0.276966261514144</c:v>
                </c:pt>
                <c:pt idx="2">
                  <c:v>0.17768572518667902</c:v>
                </c:pt>
                <c:pt idx="3">
                  <c:v>5.0634981195835829E-2</c:v>
                </c:pt>
                <c:pt idx="4">
                  <c:v>2.8751294489562325E-2</c:v>
                </c:pt>
              </c:numCache>
            </c:numRef>
          </c:val>
          <c:extLst>
            <c:ext xmlns:c16="http://schemas.microsoft.com/office/drawing/2014/chart" uri="{C3380CC4-5D6E-409C-BE32-E72D297353CC}">
              <c16:uniqueId val="{00000000-B033-41F3-9CC0-92470FEB6BF9}"/>
            </c:ext>
          </c:extLst>
        </c:ser>
        <c:dLbls>
          <c:showLegendKey val="0"/>
          <c:showVal val="0"/>
          <c:showCatName val="0"/>
          <c:showSerName val="0"/>
          <c:showPercent val="0"/>
          <c:showBubbleSize val="0"/>
        </c:dLbls>
        <c:gapWidth val="39"/>
        <c:overlap val="-27"/>
        <c:axId val="1045642480"/>
        <c:axId val="1045642808"/>
      </c:barChart>
      <c:catAx>
        <c:axId val="1045642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045642808"/>
        <c:crosses val="autoZero"/>
        <c:auto val="1"/>
        <c:lblAlgn val="ctr"/>
        <c:lblOffset val="100"/>
        <c:noMultiLvlLbl val="0"/>
      </c:catAx>
      <c:valAx>
        <c:axId val="104564280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04564248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400">
          <a:solidFill>
            <a:schemeClr val="tx1"/>
          </a:solidFill>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80" b="0" i="0" u="none" strike="noStrike" kern="1200" spc="0" baseline="0">
                <a:solidFill>
                  <a:schemeClr val="tx1"/>
                </a:solidFill>
                <a:latin typeface="+mn-lt"/>
                <a:ea typeface="+mn-ea"/>
                <a:cs typeface="+mn-cs"/>
              </a:defRPr>
            </a:pPr>
            <a:r>
              <a:rPr lang="en-US"/>
              <a:t>Gross median weekly pay - 2020</a:t>
            </a:r>
          </a:p>
          <a:p>
            <a:pPr>
              <a:defRPr/>
            </a:pPr>
            <a:r>
              <a:rPr lang="en-US"/>
              <a:t>Source: NOMIS </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'Earnings graphs'!$B$15</c:f>
              <c:strCache>
                <c:ptCount val="1"/>
                <c:pt idx="0">
                  <c:v>Newham</c:v>
                </c:pt>
              </c:strCache>
            </c:strRef>
          </c:tx>
          <c:spPr>
            <a:solidFill>
              <a:schemeClr val="accent1"/>
            </a:solidFill>
            <a:ln>
              <a:noFill/>
            </a:ln>
            <a:effectLst/>
          </c:spPr>
          <c:invertIfNegative val="0"/>
          <c:cat>
            <c:strRef>
              <c:f>'Earnings graphs'!$A$16:$A$17</c:f>
              <c:strCache>
                <c:ptCount val="2"/>
                <c:pt idx="0">
                  <c:v>Full Time Workers</c:v>
                </c:pt>
                <c:pt idx="1">
                  <c:v>Part Time Workers</c:v>
                </c:pt>
              </c:strCache>
            </c:strRef>
          </c:cat>
          <c:val>
            <c:numRef>
              <c:f>'Earnings graphs'!$B$16:$B$17</c:f>
              <c:numCache>
                <c:formatCode>#,##0.0</c:formatCode>
                <c:ptCount val="2"/>
                <c:pt idx="0">
                  <c:v>625.1</c:v>
                </c:pt>
                <c:pt idx="1">
                  <c:v>215.6</c:v>
                </c:pt>
              </c:numCache>
            </c:numRef>
          </c:val>
          <c:extLst>
            <c:ext xmlns:c16="http://schemas.microsoft.com/office/drawing/2014/chart" uri="{C3380CC4-5D6E-409C-BE32-E72D297353CC}">
              <c16:uniqueId val="{00000000-828F-44F4-B427-0D035A27CAF1}"/>
            </c:ext>
          </c:extLst>
        </c:ser>
        <c:ser>
          <c:idx val="1"/>
          <c:order val="1"/>
          <c:tx>
            <c:strRef>
              <c:f>'Earnings graphs'!$C$15</c:f>
              <c:strCache>
                <c:ptCount val="1"/>
                <c:pt idx="0">
                  <c:v>London</c:v>
                </c:pt>
              </c:strCache>
            </c:strRef>
          </c:tx>
          <c:spPr>
            <a:solidFill>
              <a:schemeClr val="accent2"/>
            </a:solidFill>
            <a:ln>
              <a:noFill/>
            </a:ln>
            <a:effectLst/>
          </c:spPr>
          <c:invertIfNegative val="0"/>
          <c:cat>
            <c:strRef>
              <c:f>'Earnings graphs'!$A$16:$A$17</c:f>
              <c:strCache>
                <c:ptCount val="2"/>
                <c:pt idx="0">
                  <c:v>Full Time Workers</c:v>
                </c:pt>
                <c:pt idx="1">
                  <c:v>Part Time Workers</c:v>
                </c:pt>
              </c:strCache>
            </c:strRef>
          </c:cat>
          <c:val>
            <c:numRef>
              <c:f>'Earnings graphs'!$C$16:$C$17</c:f>
              <c:numCache>
                <c:formatCode>#,##0.0</c:formatCode>
                <c:ptCount val="2"/>
                <c:pt idx="0">
                  <c:v>716.4</c:v>
                </c:pt>
                <c:pt idx="1">
                  <c:v>207</c:v>
                </c:pt>
              </c:numCache>
            </c:numRef>
          </c:val>
          <c:extLst>
            <c:ext xmlns:c16="http://schemas.microsoft.com/office/drawing/2014/chart" uri="{C3380CC4-5D6E-409C-BE32-E72D297353CC}">
              <c16:uniqueId val="{00000001-828F-44F4-B427-0D035A27CAF1}"/>
            </c:ext>
          </c:extLst>
        </c:ser>
        <c:dLbls>
          <c:showLegendKey val="0"/>
          <c:showVal val="0"/>
          <c:showCatName val="0"/>
          <c:showSerName val="0"/>
          <c:showPercent val="0"/>
          <c:showBubbleSize val="0"/>
        </c:dLbls>
        <c:gapWidth val="219"/>
        <c:overlap val="-27"/>
        <c:axId val="1035803776"/>
        <c:axId val="1035795576"/>
      </c:barChart>
      <c:catAx>
        <c:axId val="1035803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035795576"/>
        <c:crosses val="autoZero"/>
        <c:auto val="1"/>
        <c:lblAlgn val="ctr"/>
        <c:lblOffset val="100"/>
        <c:noMultiLvlLbl val="0"/>
      </c:catAx>
      <c:valAx>
        <c:axId val="10357955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sz="1400" b="0" i="0" u="none" strike="noStrike" kern="1200" baseline="0">
                    <a:solidFill>
                      <a:schemeClr val="tx1"/>
                    </a:solidFill>
                    <a:latin typeface="+mn-lt"/>
                    <a:ea typeface="+mn-ea"/>
                    <a:cs typeface="+mn-cs"/>
                  </a:defRPr>
                </a:pPr>
                <a:r>
                  <a:rPr lang="en-US"/>
                  <a:t>£ </a:t>
                </a:r>
              </a:p>
            </c:rich>
          </c:tx>
          <c:overlay val="0"/>
          <c:spPr>
            <a:noFill/>
            <a:ln>
              <a:noFill/>
            </a:ln>
            <a:effectLst/>
          </c:spPr>
          <c:txPr>
            <a:bodyPr rot="0" spcFirstLastPara="1" vertOverflow="ellipsis" wrap="square" anchor="ctr" anchorCtr="1"/>
            <a:lstStyle/>
            <a:p>
              <a:pPr>
                <a:defRPr sz="1400" b="0" i="0" u="none" strike="noStrike" kern="1200" baseline="0">
                  <a:solidFill>
                    <a:schemeClr val="tx1"/>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03580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400">
          <a:solidFill>
            <a:schemeClr val="tx1"/>
          </a:solidFill>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80" b="0" i="0" u="none" strike="noStrike" kern="1200" spc="0" baseline="0">
                <a:solidFill>
                  <a:schemeClr val="tx1"/>
                </a:solidFill>
                <a:latin typeface="+mn-lt"/>
                <a:ea typeface="+mn-ea"/>
                <a:cs typeface="+mn-cs"/>
              </a:defRPr>
            </a:pPr>
            <a:r>
              <a:rPr lang="en-US" sz="1600" dirty="0"/>
              <a:t>Responses by ethnicity </a:t>
            </a:r>
          </a:p>
          <a:p>
            <a:pPr>
              <a:defRPr/>
            </a:pPr>
            <a:r>
              <a:rPr lang="en-US" sz="1600" dirty="0"/>
              <a:t>compared to Newham population</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'Slide 5'!$C$3</c:f>
              <c:strCache>
                <c:ptCount val="1"/>
                <c:pt idx="0">
                  <c:v>Responses</c:v>
                </c:pt>
              </c:strCache>
            </c:strRef>
          </c:tx>
          <c:spPr>
            <a:solidFill>
              <a:schemeClr val="accent1"/>
            </a:solidFill>
            <a:ln>
              <a:noFill/>
            </a:ln>
            <a:effectLst/>
          </c:spPr>
          <c:invertIfNegative val="0"/>
          <c:cat>
            <c:strRef>
              <c:f>'Slide 5'!$B$4:$B$9</c:f>
              <c:strCache>
                <c:ptCount val="6"/>
                <c:pt idx="0">
                  <c:v>Asian</c:v>
                </c:pt>
                <c:pt idx="1">
                  <c:v>Black</c:v>
                </c:pt>
                <c:pt idx="2">
                  <c:v>White</c:v>
                </c:pt>
                <c:pt idx="3">
                  <c:v>Mixed</c:v>
                </c:pt>
                <c:pt idx="4">
                  <c:v>Other</c:v>
                </c:pt>
                <c:pt idx="5">
                  <c:v>Prefer not to say </c:v>
                </c:pt>
              </c:strCache>
            </c:strRef>
          </c:cat>
          <c:val>
            <c:numRef>
              <c:f>'Slide 5'!$C$4:$C$9</c:f>
              <c:numCache>
                <c:formatCode>0%</c:formatCode>
                <c:ptCount val="6"/>
                <c:pt idx="0">
                  <c:v>0.28000000000000003</c:v>
                </c:pt>
                <c:pt idx="1">
                  <c:v>0.15</c:v>
                </c:pt>
                <c:pt idx="2">
                  <c:v>0.36</c:v>
                </c:pt>
                <c:pt idx="3">
                  <c:v>0.08</c:v>
                </c:pt>
                <c:pt idx="4">
                  <c:v>0.05</c:v>
                </c:pt>
                <c:pt idx="5">
                  <c:v>0.09</c:v>
                </c:pt>
              </c:numCache>
            </c:numRef>
          </c:val>
          <c:extLst>
            <c:ext xmlns:c16="http://schemas.microsoft.com/office/drawing/2014/chart" uri="{C3380CC4-5D6E-409C-BE32-E72D297353CC}">
              <c16:uniqueId val="{00000000-A5F5-48E0-BA38-04A410FBB39D}"/>
            </c:ext>
          </c:extLst>
        </c:ser>
        <c:ser>
          <c:idx val="1"/>
          <c:order val="1"/>
          <c:tx>
            <c:strRef>
              <c:f>'Slide 5'!$D$3</c:f>
              <c:strCache>
                <c:ptCount val="1"/>
                <c:pt idx="0">
                  <c:v>Newhampopulation</c:v>
                </c:pt>
              </c:strCache>
            </c:strRef>
          </c:tx>
          <c:spPr>
            <a:solidFill>
              <a:schemeClr val="accent2"/>
            </a:solidFill>
            <a:ln>
              <a:noFill/>
            </a:ln>
            <a:effectLst/>
          </c:spPr>
          <c:invertIfNegative val="0"/>
          <c:cat>
            <c:strRef>
              <c:f>'Slide 5'!$B$4:$B$9</c:f>
              <c:strCache>
                <c:ptCount val="6"/>
                <c:pt idx="0">
                  <c:v>Asian</c:v>
                </c:pt>
                <c:pt idx="1">
                  <c:v>Black</c:v>
                </c:pt>
                <c:pt idx="2">
                  <c:v>White</c:v>
                </c:pt>
                <c:pt idx="3">
                  <c:v>Mixed</c:v>
                </c:pt>
                <c:pt idx="4">
                  <c:v>Other</c:v>
                </c:pt>
                <c:pt idx="5">
                  <c:v>Prefer not to say </c:v>
                </c:pt>
              </c:strCache>
            </c:strRef>
          </c:cat>
          <c:val>
            <c:numRef>
              <c:f>'Slide 5'!$D$4:$D$9</c:f>
              <c:numCache>
                <c:formatCode>0%</c:formatCode>
                <c:ptCount val="6"/>
                <c:pt idx="0">
                  <c:v>0.46596173761377879</c:v>
                </c:pt>
                <c:pt idx="1">
                  <c:v>0.17768572518667902</c:v>
                </c:pt>
                <c:pt idx="2">
                  <c:v>0.276966261514144</c:v>
                </c:pt>
                <c:pt idx="3">
                  <c:v>5.0634981195835829E-2</c:v>
                </c:pt>
                <c:pt idx="4">
                  <c:v>2.8751294489562325E-2</c:v>
                </c:pt>
              </c:numCache>
            </c:numRef>
          </c:val>
          <c:extLst>
            <c:ext xmlns:c16="http://schemas.microsoft.com/office/drawing/2014/chart" uri="{C3380CC4-5D6E-409C-BE32-E72D297353CC}">
              <c16:uniqueId val="{00000001-A5F5-48E0-BA38-04A410FBB39D}"/>
            </c:ext>
          </c:extLst>
        </c:ser>
        <c:dLbls>
          <c:showLegendKey val="0"/>
          <c:showVal val="0"/>
          <c:showCatName val="0"/>
          <c:showSerName val="0"/>
          <c:showPercent val="0"/>
          <c:showBubbleSize val="0"/>
        </c:dLbls>
        <c:gapWidth val="39"/>
        <c:axId val="1033676752"/>
        <c:axId val="1034999768"/>
      </c:barChart>
      <c:catAx>
        <c:axId val="1033676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034999768"/>
        <c:crosses val="autoZero"/>
        <c:auto val="1"/>
        <c:lblAlgn val="ctr"/>
        <c:lblOffset val="100"/>
        <c:noMultiLvlLbl val="0"/>
      </c:catAx>
      <c:valAx>
        <c:axId val="10349997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033676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400">
          <a:solidFill>
            <a:schemeClr val="tx1"/>
          </a:solidFill>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rtl="0">
              <a:defRPr sz="1680" b="0" i="0" u="none" strike="noStrike" kern="1200" spc="0" baseline="0">
                <a:solidFill>
                  <a:schemeClr val="tx1">
                    <a:lumMod val="65000"/>
                    <a:lumOff val="35000"/>
                  </a:schemeClr>
                </a:solidFill>
                <a:latin typeface="+mn-lt"/>
                <a:ea typeface="+mn-ea"/>
                <a:cs typeface="+mn-cs"/>
              </a:defRPr>
            </a:pPr>
            <a:r>
              <a:rPr lang="en-GB" sz="1600" dirty="0">
                <a:solidFill>
                  <a:schemeClr val="tx1"/>
                </a:solidFill>
              </a:rPr>
              <a:t>Focus Group Participants</a:t>
            </a:r>
          </a:p>
        </c:rich>
      </c:tx>
      <c:overlay val="0"/>
      <c:spPr>
        <a:noFill/>
        <a:ln>
          <a:noFill/>
        </a:ln>
        <a:effectLst/>
      </c:spPr>
      <c:txPr>
        <a:bodyPr rot="0" spcFirstLastPara="1" vertOverflow="ellipsis" vert="horz" wrap="square" anchor="ctr" anchorCtr="1"/>
        <a:lstStyle/>
        <a:p>
          <a:pPr algn="ctr" rtl="0">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'Slide 6'!$B$3:$B$7</c:f>
              <c:strCache>
                <c:ptCount val="5"/>
                <c:pt idx="0">
                  <c:v>Black African</c:v>
                </c:pt>
                <c:pt idx="1">
                  <c:v>Black British</c:v>
                </c:pt>
                <c:pt idx="2">
                  <c:v>White British</c:v>
                </c:pt>
                <c:pt idx="3">
                  <c:v>White Other</c:v>
                </c:pt>
                <c:pt idx="4">
                  <c:v>British Bangladeshi</c:v>
                </c:pt>
              </c:strCache>
            </c:strRef>
          </c:cat>
          <c:val>
            <c:numRef>
              <c:f>'Slide 6'!$C$3:$C$7</c:f>
              <c:numCache>
                <c:formatCode>0.0%</c:formatCode>
                <c:ptCount val="5"/>
                <c:pt idx="0">
                  <c:v>0.30769999999999997</c:v>
                </c:pt>
                <c:pt idx="1">
                  <c:v>0.23080000000000001</c:v>
                </c:pt>
                <c:pt idx="2">
                  <c:v>0.15379999999999999</c:v>
                </c:pt>
                <c:pt idx="3">
                  <c:v>0.15379999999999999</c:v>
                </c:pt>
                <c:pt idx="4">
                  <c:v>0.15379999999999999</c:v>
                </c:pt>
              </c:numCache>
            </c:numRef>
          </c:val>
          <c:extLst>
            <c:ext xmlns:c16="http://schemas.microsoft.com/office/drawing/2014/chart" uri="{C3380CC4-5D6E-409C-BE32-E72D297353CC}">
              <c16:uniqueId val="{00000000-841E-42A9-BECE-D53F8095B724}"/>
            </c:ext>
          </c:extLst>
        </c:ser>
        <c:dLbls>
          <c:showLegendKey val="0"/>
          <c:showVal val="0"/>
          <c:showCatName val="0"/>
          <c:showSerName val="0"/>
          <c:showPercent val="0"/>
          <c:showBubbleSize val="0"/>
        </c:dLbls>
        <c:gapWidth val="39"/>
        <c:overlap val="-27"/>
        <c:axId val="1045645760"/>
        <c:axId val="1045646744"/>
      </c:barChart>
      <c:catAx>
        <c:axId val="1045645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045646744"/>
        <c:crosses val="autoZero"/>
        <c:auto val="1"/>
        <c:lblAlgn val="ctr"/>
        <c:lblOffset val="100"/>
        <c:noMultiLvlLbl val="0"/>
      </c:catAx>
      <c:valAx>
        <c:axId val="1045646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04564576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400"/>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80" b="0" i="0" u="none" strike="noStrike" kern="1200" spc="0" baseline="0">
                <a:solidFill>
                  <a:schemeClr val="tx1"/>
                </a:solidFill>
                <a:latin typeface="+mn-lt"/>
                <a:ea typeface="+mn-ea"/>
                <a:cs typeface="+mn-cs"/>
              </a:defRPr>
            </a:pPr>
            <a:r>
              <a:rPr lang="en-GB" sz="1600" dirty="0"/>
              <a:t>What would help people to better self-isolate because of COVID-19?</a:t>
            </a:r>
          </a:p>
          <a:p>
            <a:pPr>
              <a:defRPr/>
            </a:pPr>
            <a:r>
              <a:rPr lang="en-GB" sz="1600" dirty="0"/>
              <a:t>n=129</a:t>
            </a:r>
          </a:p>
        </c:rich>
      </c:tx>
      <c:layout>
        <c:manualLayout>
          <c:xMode val="edge"/>
          <c:yMode val="edge"/>
          <c:x val="0.15882047897654603"/>
          <c:y val="1.4684219897927328E-2"/>
        </c:manualLayout>
      </c:layout>
      <c:overlay val="0"/>
      <c:spPr>
        <a:noFill/>
        <a:ln>
          <a:noFill/>
        </a:ln>
        <a:effectLst/>
      </c:spPr>
      <c:txPr>
        <a:bodyPr rot="0" spcFirstLastPara="1" vertOverflow="ellipsis" vert="horz" wrap="square" anchor="ctr" anchorCtr="1"/>
        <a:lstStyle/>
        <a:p>
          <a:pPr>
            <a:defRPr sz="168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26703130694094013"/>
          <c:y val="0.174662997511809"/>
          <c:w val="0.8828017739572851"/>
          <c:h val="0.45253431906458819"/>
        </c:manualLayout>
      </c:layout>
      <c:barChart>
        <c:barDir val="col"/>
        <c:grouping val="clustered"/>
        <c:varyColors val="0"/>
        <c:ser>
          <c:idx val="0"/>
          <c:order val="0"/>
          <c:spPr>
            <a:solidFill>
              <a:schemeClr val="accent1"/>
            </a:solidFill>
            <a:ln>
              <a:noFill/>
            </a:ln>
            <a:effectLst/>
          </c:spPr>
          <c:invertIfNegative val="0"/>
          <c:dLbls>
            <c:numFmt formatCode="0%" sourceLinked="0"/>
            <c:spPr>
              <a:solidFill>
                <a:schemeClr val="bg1"/>
              </a:solid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'isolation new stats'!$K$6:$R$6</c:f>
              <c:strCache>
                <c:ptCount val="8"/>
                <c:pt idx="0">
                  <c:v>Guarantee they wont lose their job</c:v>
                </c:pt>
                <c:pt idx="1">
                  <c:v>Someone to help with shopping and all the other things </c:v>
                </c:pt>
                <c:pt idx="2">
                  <c:v>Better money</c:v>
                </c:pt>
                <c:pt idx="3">
                  <c:v>Childcare support</c:v>
                </c:pt>
                <c:pt idx="4">
                  <c:v>Someone to talk to about my worries</c:v>
                </c:pt>
                <c:pt idx="5">
                  <c:v>Shorter time</c:v>
                </c:pt>
                <c:pt idx="6">
                  <c:v>Other</c:v>
                </c:pt>
                <c:pt idx="7">
                  <c:v>N/A-Don't know</c:v>
                </c:pt>
              </c:strCache>
            </c:strRef>
          </c:cat>
          <c:val>
            <c:numRef>
              <c:f>'isolation new stats'!$K$8:$R$8</c:f>
              <c:numCache>
                <c:formatCode>0.0%</c:formatCode>
                <c:ptCount val="8"/>
                <c:pt idx="0">
                  <c:v>0.76</c:v>
                </c:pt>
                <c:pt idx="1">
                  <c:v>0.72899999999999998</c:v>
                </c:pt>
                <c:pt idx="2">
                  <c:v>0.442</c:v>
                </c:pt>
                <c:pt idx="3">
                  <c:v>0.42599999999999999</c:v>
                </c:pt>
                <c:pt idx="4">
                  <c:v>0.39500000000000002</c:v>
                </c:pt>
                <c:pt idx="5">
                  <c:v>0.32600000000000001</c:v>
                </c:pt>
                <c:pt idx="6">
                  <c:v>2.3E-2</c:v>
                </c:pt>
                <c:pt idx="7">
                  <c:v>8.0000000000000002E-3</c:v>
                </c:pt>
              </c:numCache>
            </c:numRef>
          </c:val>
          <c:extLst>
            <c:ext xmlns:c16="http://schemas.microsoft.com/office/drawing/2014/chart" uri="{C3380CC4-5D6E-409C-BE32-E72D297353CC}">
              <c16:uniqueId val="{00000000-1AE5-43D5-A94A-BA6547812664}"/>
            </c:ext>
          </c:extLst>
        </c:ser>
        <c:dLbls>
          <c:dLblPos val="outEnd"/>
          <c:showLegendKey val="0"/>
          <c:showVal val="1"/>
          <c:showCatName val="0"/>
          <c:showSerName val="0"/>
          <c:showPercent val="0"/>
          <c:showBubbleSize val="0"/>
        </c:dLbls>
        <c:gapWidth val="80"/>
        <c:overlap val="-27"/>
        <c:axId val="32424127"/>
        <c:axId val="32419967"/>
      </c:barChart>
      <c:catAx>
        <c:axId val="324241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2419967"/>
        <c:crosses val="autoZero"/>
        <c:auto val="1"/>
        <c:lblAlgn val="ctr"/>
        <c:lblOffset val="100"/>
        <c:noMultiLvlLbl val="0"/>
      </c:catAx>
      <c:valAx>
        <c:axId val="32419967"/>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32424127"/>
        <c:crosses val="autoZero"/>
        <c:crossBetween val="between"/>
        <c:majorUnit val="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80" b="0" i="0" u="none" strike="noStrike" kern="1200" spc="0" baseline="0">
                <a:solidFill>
                  <a:schemeClr val="tx1"/>
                </a:solidFill>
                <a:latin typeface="+mn-lt"/>
                <a:ea typeface="+mn-ea"/>
                <a:cs typeface="+mn-cs"/>
              </a:defRPr>
            </a:pPr>
            <a:r>
              <a:rPr lang="en-GB" sz="1600" dirty="0"/>
              <a:t>Proportions within socioeconomic status groups</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Full time, Employed</c:v>
                </c:pt>
                <c:pt idx="1">
                  <c:v>Full time, Self employed</c:v>
                </c:pt>
                <c:pt idx="2">
                  <c:v>Part time, Furloughed</c:v>
                </c:pt>
                <c:pt idx="3">
                  <c:v>Retired, Student, Homemaker</c:v>
                </c:pt>
                <c:pt idx="4">
                  <c:v>Prefer not to say</c:v>
                </c:pt>
              </c:strCache>
            </c:strRef>
          </c:cat>
          <c:val>
            <c:numRef>
              <c:f>Sheet1!$B$2:$B$6</c:f>
              <c:numCache>
                <c:formatCode>0%</c:formatCode>
                <c:ptCount val="5"/>
                <c:pt idx="0">
                  <c:v>0.72</c:v>
                </c:pt>
                <c:pt idx="1">
                  <c:v>0.83</c:v>
                </c:pt>
                <c:pt idx="2">
                  <c:v>0.75</c:v>
                </c:pt>
                <c:pt idx="3">
                  <c:v>0.62</c:v>
                </c:pt>
                <c:pt idx="4">
                  <c:v>0.86</c:v>
                </c:pt>
              </c:numCache>
            </c:numRef>
          </c:val>
          <c:extLst>
            <c:ext xmlns:c16="http://schemas.microsoft.com/office/drawing/2014/chart" uri="{C3380CC4-5D6E-409C-BE32-E72D297353CC}">
              <c16:uniqueId val="{00000000-CE87-41CD-A6AB-29B49B13AF6E}"/>
            </c:ext>
          </c:extLst>
        </c:ser>
        <c:dLbls>
          <c:showLegendKey val="0"/>
          <c:showVal val="0"/>
          <c:showCatName val="0"/>
          <c:showSerName val="0"/>
          <c:showPercent val="0"/>
          <c:showBubbleSize val="0"/>
        </c:dLbls>
        <c:gapWidth val="89"/>
        <c:overlap val="-27"/>
        <c:axId val="527677400"/>
        <c:axId val="527678056"/>
      </c:barChart>
      <c:catAx>
        <c:axId val="527677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527678056"/>
        <c:crosses val="autoZero"/>
        <c:auto val="1"/>
        <c:lblAlgn val="ctr"/>
        <c:lblOffset val="100"/>
        <c:noMultiLvlLbl val="0"/>
      </c:catAx>
      <c:valAx>
        <c:axId val="5276780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527677400"/>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sz="1400">
          <a:solidFill>
            <a:schemeClr val="tx1"/>
          </a:solidFill>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80" b="0" i="0" u="none" strike="noStrike" kern="1200" spc="0" baseline="0">
                <a:solidFill>
                  <a:schemeClr val="tx1"/>
                </a:solidFill>
                <a:latin typeface="+mn-lt"/>
                <a:ea typeface="+mn-ea"/>
                <a:cs typeface="+mn-cs"/>
              </a:defRPr>
            </a:pPr>
            <a:r>
              <a:rPr lang="en-US" sz="1400" dirty="0">
                <a:latin typeface="+mn-lt"/>
                <a:cs typeface="Arial" panose="020B0604020202020204" pitchFamily="34" charset="0"/>
              </a:rPr>
              <a:t>Percentage age bands</a:t>
            </a:r>
          </a:p>
          <a:p>
            <a:pPr>
              <a:defRPr/>
            </a:pPr>
            <a:r>
              <a:rPr lang="en-US" sz="1400" dirty="0">
                <a:latin typeface="+mn-lt"/>
                <a:cs typeface="Arial" panose="020B0604020202020204" pitchFamily="34" charset="0"/>
              </a:rPr>
              <a:t>(showing number concerned out of all respondents) </a:t>
            </a:r>
          </a:p>
        </c:rich>
      </c:tx>
      <c:layout>
        <c:manualLayout>
          <c:xMode val="edge"/>
          <c:yMode val="edge"/>
          <c:x val="0.11129452777520829"/>
          <c:y val="3.6653467639548673E-2"/>
        </c:manualLayout>
      </c:layout>
      <c:overlay val="0"/>
      <c:spPr>
        <a:noFill/>
        <a:ln>
          <a:noFill/>
        </a:ln>
        <a:effectLst/>
      </c:spPr>
      <c:txPr>
        <a:bodyPr rot="0" spcFirstLastPara="1" vertOverflow="ellipsis" vert="horz" wrap="square" anchor="ctr" anchorCtr="1"/>
        <a:lstStyle/>
        <a:p>
          <a:pPr>
            <a:defRPr sz="1680" b="0" i="0" u="none" strike="noStrike" kern="1200" spc="0" baseline="0">
              <a:solidFill>
                <a:schemeClr val="tx1"/>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accent1"/>
            </a:solidFill>
            <a:ln>
              <a:noFill/>
            </a:ln>
            <a:effectLst/>
          </c:spPr>
          <c:invertIfNegative val="0"/>
          <c:dLbls>
            <c:dLbl>
              <c:idx val="0"/>
              <c:tx>
                <c:rich>
                  <a:bodyPr/>
                  <a:lstStyle/>
                  <a:p>
                    <a:fld id="{86BFB66B-FE85-4374-AD44-C42952635617}" type="VALUE">
                      <a:rPr lang="en-US"/>
                      <a:pPr/>
                      <a:t>[VALUE]</a:t>
                    </a:fld>
                    <a:r>
                      <a:rPr lang="en-US"/>
                      <a:t> (n=3/4)</a:t>
                    </a:r>
                  </a:p>
                </c:rich>
              </c:tx>
              <c:dLblPos val="ctr"/>
              <c:showLegendKey val="0"/>
              <c:showVal val="1"/>
              <c:showCatName val="0"/>
              <c:showSerName val="0"/>
              <c:showPercent val="0"/>
              <c:showBubbleSize val="0"/>
              <c:extLst>
                <c:ext xmlns:c15="http://schemas.microsoft.com/office/drawing/2012/chart" uri="{CE6537A1-D6FC-4f65-9D91-7224C49458BB}">
                  <c15:layout>
                    <c:manualLayout>
                      <c:w val="0.24024982467118994"/>
                      <c:h val="0.16419765922724663"/>
                    </c:manualLayout>
                  </c15:layout>
                  <c15:dlblFieldTable/>
                  <c15:showDataLabelsRange val="0"/>
                </c:ext>
                <c:ext xmlns:c16="http://schemas.microsoft.com/office/drawing/2014/chart" uri="{C3380CC4-5D6E-409C-BE32-E72D297353CC}">
                  <c16:uniqueId val="{00000000-109E-44B9-B3F1-4184EEE2F519}"/>
                </c:ext>
              </c:extLst>
            </c:dLbl>
            <c:dLbl>
              <c:idx val="1"/>
              <c:tx>
                <c:rich>
                  <a:bodyPr/>
                  <a:lstStyle/>
                  <a:p>
                    <a:fld id="{1266F216-CDCC-462D-A5E4-B64B75A78E81}" type="VALUE">
                      <a:rPr lang="en-US"/>
                      <a:pPr/>
                      <a:t>[VALUE]</a:t>
                    </a:fld>
                    <a:r>
                      <a:rPr lang="en-US"/>
                      <a:t> (n=29/42)</a:t>
                    </a:r>
                  </a:p>
                </c:rich>
              </c:tx>
              <c:dLblPos val="ctr"/>
              <c:showLegendKey val="0"/>
              <c:showVal val="1"/>
              <c:showCatName val="0"/>
              <c:showSerName val="0"/>
              <c:showPercent val="0"/>
              <c:showBubbleSize val="0"/>
              <c:extLst>
                <c:ext xmlns:c15="http://schemas.microsoft.com/office/drawing/2012/chart" uri="{CE6537A1-D6FC-4f65-9D91-7224C49458BB}">
                  <c15:layout>
                    <c:manualLayout>
                      <c:w val="0.24905943007124109"/>
                      <c:h val="0.16398040372602862"/>
                    </c:manualLayout>
                  </c15:layout>
                  <c15:dlblFieldTable/>
                  <c15:showDataLabelsRange val="0"/>
                </c:ext>
                <c:ext xmlns:c16="http://schemas.microsoft.com/office/drawing/2014/chart" uri="{C3380CC4-5D6E-409C-BE32-E72D297353CC}">
                  <c16:uniqueId val="{00000001-109E-44B9-B3F1-4184EEE2F519}"/>
                </c:ext>
              </c:extLst>
            </c:dLbl>
            <c:dLbl>
              <c:idx val="2"/>
              <c:tx>
                <c:rich>
                  <a:bodyPr/>
                  <a:lstStyle/>
                  <a:p>
                    <a:fld id="{81564B2F-31F0-4E44-82FD-A74B36C487D1}" type="VALUE">
                      <a:rPr lang="en-US"/>
                      <a:pPr/>
                      <a:t>[VALUE]</a:t>
                    </a:fld>
                    <a:r>
                      <a:rPr lang="en-US"/>
                      <a:t> (n=36/54)</a:t>
                    </a:r>
                  </a:p>
                </c:rich>
              </c:tx>
              <c:dLblPos val="ctr"/>
              <c:showLegendKey val="0"/>
              <c:showVal val="1"/>
              <c:showCatName val="0"/>
              <c:showSerName val="0"/>
              <c:showPercent val="0"/>
              <c:showBubbleSize val="0"/>
              <c:extLst>
                <c:ext xmlns:c15="http://schemas.microsoft.com/office/drawing/2012/chart" uri="{CE6537A1-D6FC-4f65-9D91-7224C49458BB}">
                  <c15:layout>
                    <c:manualLayout>
                      <c:w val="0.27763085864266973"/>
                      <c:h val="0.16398040372602862"/>
                    </c:manualLayout>
                  </c15:layout>
                  <c15:dlblFieldTable/>
                  <c15:showDataLabelsRange val="0"/>
                </c:ext>
                <c:ext xmlns:c16="http://schemas.microsoft.com/office/drawing/2014/chart" uri="{C3380CC4-5D6E-409C-BE32-E72D297353CC}">
                  <c16:uniqueId val="{00000002-109E-44B9-B3F1-4184EEE2F519}"/>
                </c:ext>
              </c:extLst>
            </c:dLbl>
            <c:dLbl>
              <c:idx val="3"/>
              <c:layout>
                <c:manualLayout>
                  <c:x val="-0.28798116609541241"/>
                  <c:y val="-8.8325798400886568E-3"/>
                </c:manualLayout>
              </c:layout>
              <c:tx>
                <c:rich>
                  <a:bodyPr/>
                  <a:lstStyle/>
                  <a:p>
                    <a:fld id="{94FC653E-8C91-47DA-91CF-B0C864BCAD33}" type="VALUE">
                      <a:rPr lang="en-US"/>
                      <a:pPr/>
                      <a:t>[VALUE]</a:t>
                    </a:fld>
                    <a:r>
                      <a:rPr lang="en-US" dirty="0"/>
                      <a:t> (n=15/16)</a:t>
                    </a:r>
                  </a:p>
                </c:rich>
              </c:tx>
              <c:dLblPos val="outEnd"/>
              <c:showLegendKey val="0"/>
              <c:showVal val="1"/>
              <c:showCatName val="0"/>
              <c:showSerName val="0"/>
              <c:showPercent val="0"/>
              <c:showBubbleSize val="0"/>
              <c:extLst>
                <c:ext xmlns:c15="http://schemas.microsoft.com/office/drawing/2012/chart" uri="{CE6537A1-D6FC-4f65-9D91-7224C49458BB}">
                  <c15:layout>
                    <c:manualLayout>
                      <c:w val="0.30858323959505068"/>
                      <c:h val="0.16398040372602862"/>
                    </c:manualLayout>
                  </c15:layout>
                  <c15:dlblFieldTable/>
                  <c15:showDataLabelsRange val="0"/>
                </c:ext>
                <c:ext xmlns:c16="http://schemas.microsoft.com/office/drawing/2014/chart" uri="{C3380CC4-5D6E-409C-BE32-E72D297353CC}">
                  <c16:uniqueId val="{00000003-109E-44B9-B3F1-4184EEE2F519}"/>
                </c:ext>
              </c:extLst>
            </c:dLbl>
            <c:dLbl>
              <c:idx val="4"/>
              <c:layout>
                <c:manualLayout>
                  <c:x val="-0.32274655659183571"/>
                  <c:y val="0"/>
                </c:manualLayout>
              </c:layout>
              <c:tx>
                <c:rich>
                  <a:bodyPr/>
                  <a:lstStyle/>
                  <a:p>
                    <a:fld id="{C065D54E-4235-439F-AF0B-E23679772A47}" type="VALUE">
                      <a:rPr lang="en-US"/>
                      <a:pPr/>
                      <a:t>[VALUE]</a:t>
                    </a:fld>
                    <a:r>
                      <a:rPr lang="en-US"/>
                      <a:t> (n=4/5)</a:t>
                    </a:r>
                  </a:p>
                </c:rich>
              </c:tx>
              <c:dLblPos val="outEnd"/>
              <c:showLegendKey val="0"/>
              <c:showVal val="1"/>
              <c:showCatName val="0"/>
              <c:showSerName val="0"/>
              <c:showPercent val="0"/>
              <c:showBubbleSize val="0"/>
              <c:extLst>
                <c:ext xmlns:c15="http://schemas.microsoft.com/office/drawing/2012/chart" uri="{CE6537A1-D6FC-4f65-9D91-7224C49458BB}">
                  <c15:layout>
                    <c:manualLayout>
                      <c:w val="0.23762170323376891"/>
                      <c:h val="0.16419765922724663"/>
                    </c:manualLayout>
                  </c15:layout>
                  <c15:dlblFieldTable/>
                  <c15:showDataLabelsRange val="0"/>
                </c:ext>
                <c:ext xmlns:c16="http://schemas.microsoft.com/office/drawing/2014/chart" uri="{C3380CC4-5D6E-409C-BE32-E72D297353CC}">
                  <c16:uniqueId val="{00000004-109E-44B9-B3F1-4184EEE2F519}"/>
                </c:ext>
              </c:extLst>
            </c:dLbl>
            <c:dLbl>
              <c:idx val="5"/>
              <c:tx>
                <c:rich>
                  <a:bodyPr/>
                  <a:lstStyle/>
                  <a:p>
                    <a:fld id="{35B52D3A-28AF-4B1D-848C-6167CB889273}" type="VALUE">
                      <a:rPr lang="en-US"/>
                      <a:pPr/>
                      <a:t>[VALUE]</a:t>
                    </a:fld>
                    <a:r>
                      <a:rPr lang="en-US"/>
                      <a:t> (n=6/8)</a:t>
                    </a:r>
                  </a:p>
                </c:rich>
              </c:tx>
              <c:dLblPos val="ctr"/>
              <c:showLegendKey val="0"/>
              <c:showVal val="1"/>
              <c:showCatName val="0"/>
              <c:showSerName val="0"/>
              <c:showPercent val="0"/>
              <c:showBubbleSize val="0"/>
              <c:extLst>
                <c:ext xmlns:c15="http://schemas.microsoft.com/office/drawing/2012/chart" uri="{CE6537A1-D6FC-4f65-9D91-7224C49458BB}">
                  <c15:layout>
                    <c:manualLayout>
                      <c:w val="0.2612747961705581"/>
                      <c:h val="0.16419765922724663"/>
                    </c:manualLayout>
                  </c15:layout>
                  <c15:dlblFieldTable/>
                  <c15:showDataLabelsRange val="0"/>
                </c:ext>
                <c:ext xmlns:c16="http://schemas.microsoft.com/office/drawing/2014/chart" uri="{C3380CC4-5D6E-409C-BE32-E72D297353CC}">
                  <c16:uniqueId val="{00000005-109E-44B9-B3F1-4184EEE2F519}"/>
                </c:ext>
              </c:extLst>
            </c:dLbl>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'Slide 11'!$A$21:$A$26</c:f>
              <c:strCache>
                <c:ptCount val="6"/>
                <c:pt idx="0">
                  <c:v>Under 18</c:v>
                </c:pt>
                <c:pt idx="1">
                  <c:v>19-40</c:v>
                </c:pt>
                <c:pt idx="2">
                  <c:v>41-60</c:v>
                </c:pt>
                <c:pt idx="3">
                  <c:v>61-70</c:v>
                </c:pt>
                <c:pt idx="4">
                  <c:v>71+</c:v>
                </c:pt>
                <c:pt idx="5">
                  <c:v>Prefer not to say </c:v>
                </c:pt>
              </c:strCache>
            </c:strRef>
          </c:cat>
          <c:val>
            <c:numRef>
              <c:f>'Slide 11'!$D$21:$D$26</c:f>
              <c:numCache>
                <c:formatCode>0%</c:formatCode>
                <c:ptCount val="6"/>
                <c:pt idx="0">
                  <c:v>0.75</c:v>
                </c:pt>
                <c:pt idx="1">
                  <c:v>0.69047619047619047</c:v>
                </c:pt>
                <c:pt idx="2">
                  <c:v>0.66666666666666663</c:v>
                </c:pt>
                <c:pt idx="3">
                  <c:v>0.9375</c:v>
                </c:pt>
                <c:pt idx="4">
                  <c:v>0.8</c:v>
                </c:pt>
                <c:pt idx="5">
                  <c:v>0.75</c:v>
                </c:pt>
              </c:numCache>
            </c:numRef>
          </c:val>
          <c:extLst>
            <c:ext xmlns:c16="http://schemas.microsoft.com/office/drawing/2014/chart" uri="{C3380CC4-5D6E-409C-BE32-E72D297353CC}">
              <c16:uniqueId val="{00000006-109E-44B9-B3F1-4184EEE2F519}"/>
            </c:ext>
          </c:extLst>
        </c:ser>
        <c:dLbls>
          <c:showLegendKey val="0"/>
          <c:showVal val="0"/>
          <c:showCatName val="0"/>
          <c:showSerName val="0"/>
          <c:showPercent val="0"/>
          <c:showBubbleSize val="0"/>
        </c:dLbls>
        <c:gapWidth val="39"/>
        <c:axId val="1052747128"/>
        <c:axId val="1052747456"/>
      </c:barChart>
      <c:catAx>
        <c:axId val="10527471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052747456"/>
        <c:crosses val="autoZero"/>
        <c:auto val="1"/>
        <c:lblAlgn val="ctr"/>
        <c:lblOffset val="100"/>
        <c:noMultiLvlLbl val="0"/>
      </c:catAx>
      <c:valAx>
        <c:axId val="105274745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05274712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400">
          <a:solidFill>
            <a:schemeClr val="tx1"/>
          </a:solidFill>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80" b="0" i="0" u="none" strike="noStrike" kern="1200" spc="0" baseline="0">
                <a:solidFill>
                  <a:schemeClr val="tx1"/>
                </a:solidFill>
                <a:latin typeface="+mn-lt"/>
                <a:ea typeface="+mn-ea"/>
                <a:cs typeface="+mn-cs"/>
              </a:defRPr>
            </a:pPr>
            <a:r>
              <a:rPr lang="en-GB" sz="1400" dirty="0"/>
              <a:t>Percentage within household size groups</a:t>
            </a:r>
          </a:p>
          <a:p>
            <a:pPr>
              <a:defRPr/>
            </a:pPr>
            <a:r>
              <a:rPr lang="en-GB" sz="1400" dirty="0"/>
              <a:t>(showing number concerned out of all respondents)</a:t>
            </a:r>
          </a:p>
        </c:rich>
      </c:tx>
      <c:layout>
        <c:manualLayout>
          <c:xMode val="edge"/>
          <c:yMode val="edge"/>
          <c:x val="0.13203585852273228"/>
          <c:y val="5.6677276634543819E-2"/>
        </c:manualLayout>
      </c:layout>
      <c:overlay val="0"/>
      <c:spPr>
        <a:noFill/>
        <a:ln>
          <a:noFill/>
        </a:ln>
        <a:effectLst/>
      </c:spPr>
      <c:txPr>
        <a:bodyPr rot="0" spcFirstLastPara="1" vertOverflow="ellipsis" vert="horz" wrap="square" anchor="ctr" anchorCtr="1"/>
        <a:lstStyle/>
        <a:p>
          <a:pPr>
            <a:defRPr sz="168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Lbls>
            <c:dLbl>
              <c:idx val="0"/>
              <c:tx>
                <c:rich>
                  <a:bodyPr/>
                  <a:lstStyle/>
                  <a:p>
                    <a:r>
                      <a:rPr lang="en-US"/>
                      <a:t>78%</a:t>
                    </a:r>
                  </a:p>
                  <a:p>
                    <a:r>
                      <a:rPr lang="en-US"/>
                      <a:t>n=42/55</a:t>
                    </a: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DC3-4769-8989-1E39D13A9EA0}"/>
                </c:ext>
              </c:extLst>
            </c:dLbl>
            <c:dLbl>
              <c:idx val="1"/>
              <c:tx>
                <c:rich>
                  <a:bodyPr/>
                  <a:lstStyle/>
                  <a:p>
                    <a:r>
                      <a:rPr lang="en-US"/>
                      <a:t>67%</a:t>
                    </a:r>
                  </a:p>
                  <a:p>
                    <a:r>
                      <a:rPr lang="en-US"/>
                      <a:t>n=39/58</a:t>
                    </a: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DC3-4769-8989-1E39D13A9EA0}"/>
                </c:ext>
              </c:extLst>
            </c:dLbl>
            <c:dLbl>
              <c:idx val="2"/>
              <c:tx>
                <c:rich>
                  <a:bodyPr/>
                  <a:lstStyle/>
                  <a:p>
                    <a:r>
                      <a:rPr lang="en-US"/>
                      <a:t>75%</a:t>
                    </a:r>
                  </a:p>
                  <a:p>
                    <a:r>
                      <a:rPr lang="en-US"/>
                      <a:t>n=12/16</a:t>
                    </a: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DC3-4769-8989-1E39D13A9EA0}"/>
                </c:ext>
              </c:extLst>
            </c:dLbl>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'Slide 11'!$A$12:$A$14</c:f>
              <c:strCache>
                <c:ptCount val="3"/>
                <c:pt idx="0">
                  <c:v>1 or 2 people</c:v>
                </c:pt>
                <c:pt idx="1">
                  <c:v>3 to 5 people</c:v>
                </c:pt>
                <c:pt idx="2">
                  <c:v>6 or more people</c:v>
                </c:pt>
              </c:strCache>
            </c:strRef>
          </c:cat>
          <c:val>
            <c:numRef>
              <c:f>'Slide 11'!$B$12:$B$14</c:f>
              <c:numCache>
                <c:formatCode>0%</c:formatCode>
                <c:ptCount val="3"/>
                <c:pt idx="0">
                  <c:v>0.76363636363636367</c:v>
                </c:pt>
                <c:pt idx="1">
                  <c:v>0.67241379310344829</c:v>
                </c:pt>
                <c:pt idx="2">
                  <c:v>0.75</c:v>
                </c:pt>
              </c:numCache>
            </c:numRef>
          </c:val>
          <c:extLst>
            <c:ext xmlns:c16="http://schemas.microsoft.com/office/drawing/2014/chart" uri="{C3380CC4-5D6E-409C-BE32-E72D297353CC}">
              <c16:uniqueId val="{00000003-3DC3-4769-8989-1E39D13A9EA0}"/>
            </c:ext>
          </c:extLst>
        </c:ser>
        <c:dLbls>
          <c:showLegendKey val="0"/>
          <c:showVal val="0"/>
          <c:showCatName val="0"/>
          <c:showSerName val="0"/>
          <c:showPercent val="0"/>
          <c:showBubbleSize val="0"/>
        </c:dLbls>
        <c:gapWidth val="39"/>
        <c:overlap val="-27"/>
        <c:axId val="1048931440"/>
        <c:axId val="1048930128"/>
      </c:barChart>
      <c:catAx>
        <c:axId val="1048931440"/>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a:t>Household size</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048930128"/>
        <c:crosses val="autoZero"/>
        <c:auto val="1"/>
        <c:lblAlgn val="ctr"/>
        <c:lblOffset val="100"/>
        <c:noMultiLvlLbl val="0"/>
      </c:catAx>
      <c:valAx>
        <c:axId val="104893012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04893144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400">
          <a:solidFill>
            <a:schemeClr val="tx1"/>
          </a:solidFill>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rtl="0">
              <a:defRPr sz="1680" b="0" i="0" u="none" strike="noStrike" kern="1200" spc="0" baseline="0">
                <a:solidFill>
                  <a:schemeClr val="tx1"/>
                </a:solidFill>
                <a:latin typeface="+mn-lt"/>
                <a:ea typeface="+mn-ea"/>
                <a:cs typeface="+mn-cs"/>
              </a:defRPr>
            </a:pPr>
            <a:r>
              <a:rPr lang="en-GB" sz="1400" dirty="0"/>
              <a:t>What do you think gets in the way of people being able to isolate (stay at home) if they have COVID-19 or are a contact of someone with COVID-19?</a:t>
            </a:r>
          </a:p>
          <a:p>
            <a:pPr algn="ctr" rtl="0">
              <a:defRPr/>
            </a:pPr>
            <a:r>
              <a:rPr lang="en-GB" sz="1400" dirty="0"/>
              <a:t>n=129</a:t>
            </a:r>
          </a:p>
        </c:rich>
      </c:tx>
      <c:layout>
        <c:manualLayout>
          <c:xMode val="edge"/>
          <c:yMode val="edge"/>
          <c:x val="0.10044111056939529"/>
          <c:y val="7.8813227778564317E-3"/>
        </c:manualLayout>
      </c:layout>
      <c:overlay val="0"/>
      <c:spPr>
        <a:noFill/>
        <a:ln>
          <a:noFill/>
        </a:ln>
        <a:effectLst/>
      </c:spPr>
      <c:txPr>
        <a:bodyPr rot="0" spcFirstLastPara="1" vertOverflow="ellipsis" vert="horz" wrap="square" anchor="ctr" anchorCtr="1"/>
        <a:lstStyle/>
        <a:p>
          <a:pPr algn="ctr" rtl="0">
            <a:defRPr sz="168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9.3455620116756635E-2"/>
          <c:y val="0.19587376400753173"/>
          <c:w val="0.93738500068350616"/>
          <c:h val="0.47245180111692725"/>
        </c:manualLayout>
      </c:layout>
      <c:barChart>
        <c:barDir val="col"/>
        <c:grouping val="clustered"/>
        <c:varyColors val="0"/>
        <c:ser>
          <c:idx val="0"/>
          <c:order val="0"/>
          <c:spPr>
            <a:solidFill>
              <a:schemeClr val="accent1"/>
            </a:solidFill>
            <a:ln>
              <a:noFill/>
            </a:ln>
            <a:effectLst/>
          </c:spPr>
          <c:invertIfNegative val="0"/>
          <c:dLbls>
            <c:numFmt formatCode="0%" sourceLinked="0"/>
            <c:spPr>
              <a:solidFill>
                <a:schemeClr val="bg1"/>
              </a:solid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'isolation new stats'!$AG$2:$AQ$2</c:f>
              <c:strCache>
                <c:ptCount val="11"/>
                <c:pt idx="0">
                  <c:v>Scared of losing job</c:v>
                </c:pt>
                <c:pt idx="1">
                  <c:v>Need to earn money</c:v>
                </c:pt>
                <c:pt idx="2">
                  <c:v>Can't get sick pay /£500</c:v>
                </c:pt>
                <c:pt idx="3">
                  <c:v>Child care or other caring responsibilities</c:v>
                </c:pt>
                <c:pt idx="4">
                  <c:v>It's too stressful</c:v>
                </c:pt>
                <c:pt idx="5">
                  <c:v>Don't feel unwell</c:v>
                </c:pt>
                <c:pt idx="6">
                  <c:v>Sick pay /£500 not enough</c:v>
                </c:pt>
                <c:pt idx="7">
                  <c:v>Scared of people finding out</c:v>
                </c:pt>
                <c:pt idx="8">
                  <c:v>It's too long 10 days or 14 days</c:v>
                </c:pt>
                <c:pt idx="9">
                  <c:v>10 days is OK, 14 days is too long</c:v>
                </c:pt>
                <c:pt idx="10">
                  <c:v>Other</c:v>
                </c:pt>
              </c:strCache>
            </c:strRef>
          </c:cat>
          <c:val>
            <c:numRef>
              <c:f>'isolation new stats'!$AG$4:$AQ$4</c:f>
              <c:numCache>
                <c:formatCode>0.0%</c:formatCode>
                <c:ptCount val="11"/>
                <c:pt idx="0">
                  <c:v>0.71299999999999997</c:v>
                </c:pt>
                <c:pt idx="1">
                  <c:v>0.59699999999999998</c:v>
                </c:pt>
                <c:pt idx="2">
                  <c:v>0.54300000000000004</c:v>
                </c:pt>
                <c:pt idx="3">
                  <c:v>0.504</c:v>
                </c:pt>
                <c:pt idx="4">
                  <c:v>0.434</c:v>
                </c:pt>
                <c:pt idx="5">
                  <c:v>0.42599999999999999</c:v>
                </c:pt>
                <c:pt idx="6">
                  <c:v>0.42599999999999999</c:v>
                </c:pt>
                <c:pt idx="7">
                  <c:v>0.32600000000000001</c:v>
                </c:pt>
                <c:pt idx="8">
                  <c:v>0.29399999999999998</c:v>
                </c:pt>
                <c:pt idx="9">
                  <c:v>0.13200000000000001</c:v>
                </c:pt>
                <c:pt idx="10">
                  <c:v>3.9E-2</c:v>
                </c:pt>
              </c:numCache>
            </c:numRef>
          </c:val>
          <c:extLst>
            <c:ext xmlns:c16="http://schemas.microsoft.com/office/drawing/2014/chart" uri="{C3380CC4-5D6E-409C-BE32-E72D297353CC}">
              <c16:uniqueId val="{00000000-1B2A-49ED-9485-F26632C3F9CB}"/>
            </c:ext>
          </c:extLst>
        </c:ser>
        <c:dLbls>
          <c:dLblPos val="outEnd"/>
          <c:showLegendKey val="0"/>
          <c:showVal val="1"/>
          <c:showCatName val="0"/>
          <c:showSerName val="0"/>
          <c:showPercent val="0"/>
          <c:showBubbleSize val="0"/>
        </c:dLbls>
        <c:gapWidth val="80"/>
        <c:overlap val="-27"/>
        <c:axId val="204171231"/>
        <c:axId val="204152927"/>
      </c:barChart>
      <c:catAx>
        <c:axId val="204171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200" b="0" i="0" u="none" strike="noStrike" kern="1200" baseline="0">
                <a:solidFill>
                  <a:schemeClr val="tx1"/>
                </a:solidFill>
                <a:latin typeface="+mn-lt"/>
                <a:ea typeface="+mn-ea"/>
                <a:cs typeface="+mn-cs"/>
              </a:defRPr>
            </a:pPr>
            <a:endParaRPr lang="en-US"/>
          </a:p>
        </c:txPr>
        <c:crossAx val="204152927"/>
        <c:crosses val="autoZero"/>
        <c:auto val="1"/>
        <c:lblAlgn val="ctr"/>
        <c:lblOffset val="100"/>
        <c:noMultiLvlLbl val="0"/>
      </c:catAx>
      <c:valAx>
        <c:axId val="204152927"/>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204171231"/>
        <c:crosses val="autoZero"/>
        <c:crossBetween val="between"/>
        <c:majorUnit val="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80" b="1" i="0" u="none" strike="noStrike" kern="1200" spc="0" baseline="0">
                <a:solidFill>
                  <a:schemeClr val="tx1"/>
                </a:solidFill>
                <a:latin typeface="+mn-lt"/>
                <a:ea typeface="+mn-ea"/>
                <a:cs typeface="+mn-cs"/>
              </a:defRPr>
            </a:pPr>
            <a:r>
              <a:rPr lang="en-GB" sz="1400" b="0" dirty="0"/>
              <a:t>Proportions within socioeconomic status groups</a:t>
            </a:r>
          </a:p>
        </c:rich>
      </c:tx>
      <c:layout>
        <c:manualLayout>
          <c:xMode val="edge"/>
          <c:yMode val="edge"/>
          <c:x val="0.10357144432826405"/>
          <c:y val="6.1922201660945225E-2"/>
        </c:manualLayout>
      </c:layout>
      <c:overlay val="0"/>
      <c:spPr>
        <a:noFill/>
        <a:ln>
          <a:noFill/>
        </a:ln>
        <a:effectLst/>
      </c:spPr>
      <c:txPr>
        <a:bodyPr rot="0" spcFirstLastPara="1" vertOverflow="ellipsis" vert="horz" wrap="square" anchor="ctr" anchorCtr="1"/>
        <a:lstStyle/>
        <a:p>
          <a:pPr>
            <a:defRPr sz="168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Sheet1!$A$14:$A$18</c:f>
              <c:strCache>
                <c:ptCount val="5"/>
                <c:pt idx="0">
                  <c:v>Full time, Employed</c:v>
                </c:pt>
                <c:pt idx="1">
                  <c:v>Full time, Self employed</c:v>
                </c:pt>
                <c:pt idx="2">
                  <c:v>Part time, Furloughed</c:v>
                </c:pt>
                <c:pt idx="3">
                  <c:v>Retired, Student, Homemaker</c:v>
                </c:pt>
                <c:pt idx="4">
                  <c:v>Prefer not to say</c:v>
                </c:pt>
              </c:strCache>
            </c:strRef>
          </c:cat>
          <c:val>
            <c:numRef>
              <c:f>Sheet1!$B$14:$B$18</c:f>
              <c:numCache>
                <c:formatCode>0.00%</c:formatCode>
                <c:ptCount val="5"/>
                <c:pt idx="0">
                  <c:v>0.55600000000000005</c:v>
                </c:pt>
                <c:pt idx="1">
                  <c:v>0.58299999999999996</c:v>
                </c:pt>
                <c:pt idx="2">
                  <c:v>0.41699999999999998</c:v>
                </c:pt>
                <c:pt idx="3">
                  <c:v>0.5</c:v>
                </c:pt>
                <c:pt idx="4">
                  <c:v>0.57100000000000006</c:v>
                </c:pt>
              </c:numCache>
            </c:numRef>
          </c:val>
          <c:extLst>
            <c:ext xmlns:c16="http://schemas.microsoft.com/office/drawing/2014/chart" uri="{C3380CC4-5D6E-409C-BE32-E72D297353CC}">
              <c16:uniqueId val="{00000000-B62B-41C5-B1B2-58B080D16962}"/>
            </c:ext>
          </c:extLst>
        </c:ser>
        <c:dLbls>
          <c:showLegendKey val="0"/>
          <c:showVal val="0"/>
          <c:showCatName val="0"/>
          <c:showSerName val="0"/>
          <c:showPercent val="0"/>
          <c:showBubbleSize val="0"/>
        </c:dLbls>
        <c:gapWidth val="89"/>
        <c:overlap val="-27"/>
        <c:axId val="527609480"/>
        <c:axId val="527609808"/>
      </c:barChart>
      <c:catAx>
        <c:axId val="527609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527609808"/>
        <c:crosses val="autoZero"/>
        <c:auto val="1"/>
        <c:lblAlgn val="ctr"/>
        <c:lblOffset val="100"/>
        <c:noMultiLvlLbl val="0"/>
      </c:catAx>
      <c:valAx>
        <c:axId val="527609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527609480"/>
        <c:crosses val="autoZero"/>
        <c:crossBetween val="between"/>
      </c:valAx>
      <c:spPr>
        <a:noFill/>
        <a:ln>
          <a:noFill/>
        </a:ln>
        <a:effectLst/>
      </c:spPr>
    </c:plotArea>
    <c:plotVisOnly val="1"/>
    <c:dispBlanksAs val="gap"/>
    <c:showDLblsOverMax val="0"/>
  </c:chart>
  <c:spPr>
    <a:noFill/>
    <a:ln>
      <a:noFill/>
    </a:ln>
    <a:effectLst/>
  </c:spPr>
  <c:txPr>
    <a:bodyPr/>
    <a:lstStyle/>
    <a:p>
      <a:pPr>
        <a:defRPr sz="1400">
          <a:solidFill>
            <a:schemeClr val="tx1"/>
          </a:solidFill>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80" b="1" i="0" u="none" strike="noStrike" kern="1200" spc="0" baseline="0">
                <a:solidFill>
                  <a:schemeClr val="tx1"/>
                </a:solidFill>
                <a:latin typeface="+mn-lt"/>
                <a:ea typeface="+mn-ea"/>
                <a:cs typeface="+mn-cs"/>
              </a:defRPr>
            </a:pPr>
            <a:r>
              <a:rPr lang="en-US" sz="1400" b="0" dirty="0"/>
              <a:t>Percentage within age bands</a:t>
            </a:r>
          </a:p>
          <a:p>
            <a:pPr>
              <a:defRPr b="1"/>
            </a:pPr>
            <a:r>
              <a:rPr lang="en-US" sz="1400" b="0" dirty="0"/>
              <a:t>(showing number out of all respondents)</a:t>
            </a:r>
          </a:p>
        </c:rich>
      </c:tx>
      <c:layout>
        <c:manualLayout>
          <c:xMode val="edge"/>
          <c:yMode val="edge"/>
          <c:x val="0.19248220309480077"/>
          <c:y val="1.864979863357184E-2"/>
        </c:manualLayout>
      </c:layout>
      <c:overlay val="0"/>
      <c:spPr>
        <a:noFill/>
        <a:ln>
          <a:noFill/>
        </a:ln>
        <a:effectLst/>
      </c:spPr>
      <c:txPr>
        <a:bodyPr rot="0" spcFirstLastPara="1" vertOverflow="ellipsis" vert="horz" wrap="square" anchor="ctr" anchorCtr="1"/>
        <a:lstStyle/>
        <a:p>
          <a:pPr>
            <a:defRPr sz="168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15179865787925717"/>
          <c:y val="0.20852787741061496"/>
          <c:w val="0.81161114512430821"/>
          <c:h val="0.5836825275616857"/>
        </c:manualLayout>
      </c:layout>
      <c:barChart>
        <c:barDir val="col"/>
        <c:grouping val="clustered"/>
        <c:varyColors val="0"/>
        <c:ser>
          <c:idx val="0"/>
          <c:order val="0"/>
          <c:spPr>
            <a:solidFill>
              <a:schemeClr val="accent1"/>
            </a:solidFill>
            <a:ln>
              <a:noFill/>
            </a:ln>
            <a:effectLst/>
          </c:spPr>
          <c:invertIfNegative val="0"/>
          <c:dLbls>
            <c:dLbl>
              <c:idx val="0"/>
              <c:layout>
                <c:manualLayout>
                  <c:x val="0"/>
                  <c:y val="0.17855787127967723"/>
                </c:manualLayout>
              </c:layout>
              <c:tx>
                <c:rich>
                  <a:bodyPr/>
                  <a:lstStyle/>
                  <a:p>
                    <a:fld id="{7D00A075-4C49-49BC-8FD9-1F6BAFACDD20}" type="VALUE">
                      <a:rPr lang="en-US"/>
                      <a:pPr/>
                      <a:t>[VALUE]</a:t>
                    </a:fld>
                    <a:endParaRPr lang="en-US"/>
                  </a:p>
                  <a:p>
                    <a:r>
                      <a:rPr lang="en-US"/>
                      <a:t>(n=1/4)</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9AEE-429B-9F11-32710331559D}"/>
                </c:ext>
              </c:extLst>
            </c:dLbl>
            <c:dLbl>
              <c:idx val="1"/>
              <c:tx>
                <c:rich>
                  <a:bodyPr/>
                  <a:lstStyle/>
                  <a:p>
                    <a:fld id="{5225F491-1342-4ECB-88B5-8F74505B0496}" type="VALUE">
                      <a:rPr lang="en-US"/>
                      <a:pPr/>
                      <a:t>[VALUE]</a:t>
                    </a:fld>
                    <a:r>
                      <a:rPr lang="en-US"/>
                      <a:t> </a:t>
                    </a:r>
                  </a:p>
                  <a:p>
                    <a:r>
                      <a:rPr lang="en-US"/>
                      <a:t>(n=50/96)</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AEE-429B-9F11-32710331559D}"/>
                </c:ext>
              </c:extLst>
            </c:dLbl>
            <c:dLbl>
              <c:idx val="2"/>
              <c:tx>
                <c:rich>
                  <a:bodyPr/>
                  <a:lstStyle/>
                  <a:p>
                    <a:fld id="{2C3A927F-0EF7-42B8-A81B-CD128B753071}" type="VALUE">
                      <a:rPr lang="en-US"/>
                      <a:pPr/>
                      <a:t>[VALUE]</a:t>
                    </a:fld>
                    <a:r>
                      <a:rPr lang="en-US"/>
                      <a:t> </a:t>
                    </a:r>
                  </a:p>
                  <a:p>
                    <a:r>
                      <a:rPr lang="en-US"/>
                      <a:t>(n=14/21)</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9AEE-429B-9F11-32710331559D}"/>
                </c:ext>
              </c:extLst>
            </c:dLbl>
            <c:dLbl>
              <c:idx val="3"/>
              <c:tx>
                <c:rich>
                  <a:bodyPr/>
                  <a:lstStyle/>
                  <a:p>
                    <a:fld id="{6B8529C0-20CF-4D73-9FBB-B72C1100254D}" type="VALUE">
                      <a:rPr lang="en-US"/>
                      <a:pPr/>
                      <a:t>[VALUE]</a:t>
                    </a:fld>
                    <a:endParaRPr lang="en-US"/>
                  </a:p>
                  <a:p>
                    <a:r>
                      <a:rPr lang="en-US"/>
                      <a:t> (n=5/8)</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9AEE-429B-9F11-32710331559D}"/>
                </c:ext>
              </c:extLst>
            </c:dLbl>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'Slide 13'!$E$17:$E$20</c:f>
              <c:strCache>
                <c:ptCount val="4"/>
                <c:pt idx="0">
                  <c:v>Under 18</c:v>
                </c:pt>
                <c:pt idx="1">
                  <c:v>19-60</c:v>
                </c:pt>
                <c:pt idx="2">
                  <c:v>61+</c:v>
                </c:pt>
                <c:pt idx="3">
                  <c:v>Prefer not to say </c:v>
                </c:pt>
              </c:strCache>
            </c:strRef>
          </c:cat>
          <c:val>
            <c:numRef>
              <c:f>'Slide 13'!$F$17:$F$20</c:f>
              <c:numCache>
                <c:formatCode>0%</c:formatCode>
                <c:ptCount val="4"/>
                <c:pt idx="0">
                  <c:v>0.25</c:v>
                </c:pt>
                <c:pt idx="1">
                  <c:v>0.52083333333333337</c:v>
                </c:pt>
                <c:pt idx="2">
                  <c:v>0.66666666666666663</c:v>
                </c:pt>
                <c:pt idx="3">
                  <c:v>0.625</c:v>
                </c:pt>
              </c:numCache>
            </c:numRef>
          </c:val>
          <c:extLst>
            <c:ext xmlns:c16="http://schemas.microsoft.com/office/drawing/2014/chart" uri="{C3380CC4-5D6E-409C-BE32-E72D297353CC}">
              <c16:uniqueId val="{00000004-9AEE-429B-9F11-32710331559D}"/>
            </c:ext>
          </c:extLst>
        </c:ser>
        <c:dLbls>
          <c:showLegendKey val="0"/>
          <c:showVal val="0"/>
          <c:showCatName val="0"/>
          <c:showSerName val="0"/>
          <c:showPercent val="0"/>
          <c:showBubbleSize val="0"/>
        </c:dLbls>
        <c:gapWidth val="39"/>
        <c:overlap val="-27"/>
        <c:axId val="931490400"/>
        <c:axId val="931489416"/>
      </c:barChart>
      <c:catAx>
        <c:axId val="931490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931489416"/>
        <c:crosses val="autoZero"/>
        <c:auto val="1"/>
        <c:lblAlgn val="ctr"/>
        <c:lblOffset val="100"/>
        <c:noMultiLvlLbl val="0"/>
      </c:catAx>
      <c:valAx>
        <c:axId val="931489416"/>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93149040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400">
          <a:solidFill>
            <a:schemeClr val="tx1"/>
          </a:solidFill>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sz="1400" dirty="0"/>
              <a:t>Percentage within household size groups</a:t>
            </a:r>
          </a:p>
          <a:p>
            <a:pPr>
              <a:defRPr sz="1400"/>
            </a:pPr>
            <a:r>
              <a:rPr lang="en-US" sz="1400" dirty="0"/>
              <a:t>(showing number concerned out of all respondents)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Lbls>
            <c:dLbl>
              <c:idx val="0"/>
              <c:tx>
                <c:rich>
                  <a:bodyPr/>
                  <a:lstStyle/>
                  <a:p>
                    <a:fld id="{D7194883-253C-4E95-BC49-B8C961028CF2}" type="VALUE">
                      <a:rPr lang="en-US"/>
                      <a:pPr/>
                      <a:t>[VALUE]</a:t>
                    </a:fld>
                    <a:endParaRPr lang="en-US"/>
                  </a:p>
                  <a:p>
                    <a:r>
                      <a:rPr lang="en-US"/>
                      <a:t>(n=27/55)</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2800-44AB-894E-39925D3AB5CE}"/>
                </c:ext>
              </c:extLst>
            </c:dLbl>
            <c:dLbl>
              <c:idx val="1"/>
              <c:tx>
                <c:rich>
                  <a:bodyPr/>
                  <a:lstStyle/>
                  <a:p>
                    <a:fld id="{5EA18AD3-01B6-4A6B-8CCA-DA59D571AF77}" type="VALUE">
                      <a:rPr lang="en-US"/>
                      <a:pPr/>
                      <a:t>[VALUE]</a:t>
                    </a:fld>
                    <a:endParaRPr lang="en-US"/>
                  </a:p>
                  <a:p>
                    <a:r>
                      <a:rPr lang="en-US"/>
                      <a:t>(n=26/58)</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800-44AB-894E-39925D3AB5CE}"/>
                </c:ext>
              </c:extLst>
            </c:dLbl>
            <c:dLbl>
              <c:idx val="2"/>
              <c:tx>
                <c:rich>
                  <a:bodyPr/>
                  <a:lstStyle/>
                  <a:p>
                    <a:fld id="{374B7E7D-B271-4FBC-AD77-3A5F6D7E9BA0}" type="VALUE">
                      <a:rPr lang="en-US"/>
                      <a:pPr/>
                      <a:t>[VALUE]</a:t>
                    </a:fld>
                    <a:endParaRPr lang="en-US"/>
                  </a:p>
                  <a:p>
                    <a:r>
                      <a:rPr lang="en-US"/>
                      <a:t>(n=12/16)</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800-44AB-894E-39925D3AB5CE}"/>
                </c:ext>
              </c:extLst>
            </c:dLbl>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'Slide 14'!$A$13:$A$15</c:f>
              <c:strCache>
                <c:ptCount val="3"/>
                <c:pt idx="0">
                  <c:v>1 or 2 people</c:v>
                </c:pt>
                <c:pt idx="1">
                  <c:v>3 to 5 people</c:v>
                </c:pt>
                <c:pt idx="2">
                  <c:v>6 or more people</c:v>
                </c:pt>
              </c:strCache>
            </c:strRef>
          </c:cat>
          <c:val>
            <c:numRef>
              <c:f>'Slide 14'!$B$13:$B$15</c:f>
              <c:numCache>
                <c:formatCode>0%</c:formatCode>
                <c:ptCount val="3"/>
                <c:pt idx="0">
                  <c:v>0.49090909090909091</c:v>
                </c:pt>
                <c:pt idx="1">
                  <c:v>0.44827586206896552</c:v>
                </c:pt>
                <c:pt idx="2">
                  <c:v>0.75</c:v>
                </c:pt>
              </c:numCache>
            </c:numRef>
          </c:val>
          <c:extLst>
            <c:ext xmlns:c16="http://schemas.microsoft.com/office/drawing/2014/chart" uri="{C3380CC4-5D6E-409C-BE32-E72D297353CC}">
              <c16:uniqueId val="{00000003-2800-44AB-894E-39925D3AB5CE}"/>
            </c:ext>
          </c:extLst>
        </c:ser>
        <c:dLbls>
          <c:showLegendKey val="0"/>
          <c:showVal val="0"/>
          <c:showCatName val="0"/>
          <c:showSerName val="0"/>
          <c:showPercent val="0"/>
          <c:showBubbleSize val="0"/>
        </c:dLbls>
        <c:gapWidth val="39"/>
        <c:overlap val="-27"/>
        <c:axId val="1057538664"/>
        <c:axId val="1057539320"/>
      </c:barChart>
      <c:catAx>
        <c:axId val="1057538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057539320"/>
        <c:crosses val="autoZero"/>
        <c:auto val="1"/>
        <c:lblAlgn val="ctr"/>
        <c:lblOffset val="100"/>
        <c:noMultiLvlLbl val="0"/>
      </c:catAx>
      <c:valAx>
        <c:axId val="105753932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057538664"/>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400">
          <a:solidFill>
            <a:schemeClr val="tx1"/>
          </a:solidFill>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80" b="0" i="0" u="none" strike="noStrike" kern="1200" spc="0" baseline="0">
                <a:solidFill>
                  <a:schemeClr val="tx1"/>
                </a:solidFill>
                <a:latin typeface="+mn-lt"/>
                <a:ea typeface="+mn-ea"/>
                <a:cs typeface="+mn-cs"/>
              </a:defRPr>
            </a:pPr>
            <a:r>
              <a:rPr lang="en-GB" sz="1400" dirty="0"/>
              <a:t>Proportions within socioeconomic status groups</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Sheet1!$A$31:$A$35</c:f>
              <c:strCache>
                <c:ptCount val="5"/>
                <c:pt idx="0">
                  <c:v>Full time, Employed</c:v>
                </c:pt>
                <c:pt idx="1">
                  <c:v>Full time, Self employed</c:v>
                </c:pt>
                <c:pt idx="2">
                  <c:v>Part time, Furloughed</c:v>
                </c:pt>
                <c:pt idx="3">
                  <c:v>Retired, Student, Homemaker</c:v>
                </c:pt>
                <c:pt idx="4">
                  <c:v>Prefer not to say</c:v>
                </c:pt>
              </c:strCache>
            </c:strRef>
          </c:cat>
          <c:val>
            <c:numRef>
              <c:f>Sheet1!$B$31:$B$35</c:f>
              <c:numCache>
                <c:formatCode>0.00%</c:formatCode>
                <c:ptCount val="5"/>
                <c:pt idx="0">
                  <c:v>0.222</c:v>
                </c:pt>
                <c:pt idx="1">
                  <c:v>0.54200000000000004</c:v>
                </c:pt>
                <c:pt idx="2">
                  <c:v>0.33300000000000002</c:v>
                </c:pt>
                <c:pt idx="3">
                  <c:v>0.61799999999999999</c:v>
                </c:pt>
                <c:pt idx="4">
                  <c:v>0.5</c:v>
                </c:pt>
              </c:numCache>
            </c:numRef>
          </c:val>
          <c:extLst>
            <c:ext xmlns:c16="http://schemas.microsoft.com/office/drawing/2014/chart" uri="{C3380CC4-5D6E-409C-BE32-E72D297353CC}">
              <c16:uniqueId val="{00000000-C80C-47D6-98EE-9E9A686CA353}"/>
            </c:ext>
          </c:extLst>
        </c:ser>
        <c:dLbls>
          <c:showLegendKey val="0"/>
          <c:showVal val="0"/>
          <c:showCatName val="0"/>
          <c:showSerName val="0"/>
          <c:showPercent val="0"/>
          <c:showBubbleSize val="0"/>
        </c:dLbls>
        <c:gapWidth val="91"/>
        <c:overlap val="-27"/>
        <c:axId val="525923216"/>
        <c:axId val="465611312"/>
      </c:barChart>
      <c:catAx>
        <c:axId val="525923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465611312"/>
        <c:crosses val="autoZero"/>
        <c:auto val="1"/>
        <c:lblAlgn val="ctr"/>
        <c:lblOffset val="100"/>
        <c:noMultiLvlLbl val="0"/>
      </c:catAx>
      <c:valAx>
        <c:axId val="4656113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525923216"/>
        <c:crosses val="autoZero"/>
        <c:crossBetween val="between"/>
      </c:valAx>
      <c:spPr>
        <a:noFill/>
        <a:ln>
          <a:noFill/>
        </a:ln>
        <a:effectLst/>
      </c:spPr>
    </c:plotArea>
    <c:plotVisOnly val="1"/>
    <c:dispBlanksAs val="gap"/>
    <c:showDLblsOverMax val="0"/>
  </c:chart>
  <c:spPr>
    <a:noFill/>
    <a:ln>
      <a:noFill/>
    </a:ln>
    <a:effectLst/>
  </c:spPr>
  <c:txPr>
    <a:bodyPr/>
    <a:lstStyle/>
    <a:p>
      <a:pPr>
        <a:defRPr sz="1400">
          <a:solidFill>
            <a:schemeClr val="tx1"/>
          </a:solidFill>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withinLinear" id="14">
  <a:schemeClr val="accent1"/>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marR="0" lvl="0" indent="-228600" algn="l" rtl="0">
              <a:spcBef>
                <a:spcPts val="0"/>
              </a:spcBef>
              <a:spcAft>
                <a:spcPts val="0"/>
              </a:spcAft>
              <a:buSzPts val="1400"/>
              <a:buNone/>
              <a:defRPr sz="1100" b="0" i="0" u="none" strike="noStrike" cap="none"/>
            </a:lvl1pPr>
            <a:lvl2pPr marL="914400" marR="0" lvl="1" indent="-228600" algn="l" rtl="0">
              <a:spcBef>
                <a:spcPts val="0"/>
              </a:spcBef>
              <a:spcAft>
                <a:spcPts val="0"/>
              </a:spcAft>
              <a:buSzPts val="1400"/>
              <a:buNone/>
              <a:defRPr sz="1100" b="0" i="0" u="none" strike="noStrike" cap="none"/>
            </a:lvl2pPr>
            <a:lvl3pPr marL="1371600" marR="0" lvl="2" indent="-228600" algn="l" rtl="0">
              <a:spcBef>
                <a:spcPts val="0"/>
              </a:spcBef>
              <a:spcAft>
                <a:spcPts val="0"/>
              </a:spcAft>
              <a:buSzPts val="1400"/>
              <a:buNone/>
              <a:defRPr sz="1100" b="0" i="0" u="none" strike="noStrike" cap="none"/>
            </a:lvl3pPr>
            <a:lvl4pPr marL="1828800" marR="0" lvl="3" indent="-228600" algn="l" rtl="0">
              <a:spcBef>
                <a:spcPts val="0"/>
              </a:spcBef>
              <a:spcAft>
                <a:spcPts val="0"/>
              </a:spcAft>
              <a:buSzPts val="1400"/>
              <a:buNone/>
              <a:defRPr sz="1100" b="0" i="0" u="none" strike="noStrike" cap="none"/>
            </a:lvl4pPr>
            <a:lvl5pPr marL="2286000" marR="0" lvl="4" indent="-228600" algn="l" rtl="0">
              <a:spcBef>
                <a:spcPts val="0"/>
              </a:spcBef>
              <a:spcAft>
                <a:spcPts val="0"/>
              </a:spcAft>
              <a:buSzPts val="1400"/>
              <a:buNone/>
              <a:defRPr sz="1100" b="0" i="0" u="none" strike="noStrike" cap="none"/>
            </a:lvl5pPr>
            <a:lvl6pPr marL="2743200" marR="0" lvl="5" indent="-228600" algn="l" rtl="0">
              <a:spcBef>
                <a:spcPts val="0"/>
              </a:spcBef>
              <a:spcAft>
                <a:spcPts val="0"/>
              </a:spcAft>
              <a:buSzPts val="1400"/>
              <a:buNone/>
              <a:defRPr sz="1100" b="0" i="0" u="none" strike="noStrike" cap="none"/>
            </a:lvl6pPr>
            <a:lvl7pPr marL="3200400" marR="0" lvl="6" indent="-228600" algn="l" rtl="0">
              <a:spcBef>
                <a:spcPts val="0"/>
              </a:spcBef>
              <a:spcAft>
                <a:spcPts val="0"/>
              </a:spcAft>
              <a:buSzPts val="1400"/>
              <a:buNone/>
              <a:defRPr sz="1100" b="0" i="0" u="none" strike="noStrike" cap="none"/>
            </a:lvl7pPr>
            <a:lvl8pPr marL="3657600" marR="0" lvl="7" indent="-228600" algn="l" rtl="0">
              <a:spcBef>
                <a:spcPts val="0"/>
              </a:spcBef>
              <a:spcAft>
                <a:spcPts val="0"/>
              </a:spcAft>
              <a:buSzPts val="1400"/>
              <a:buNone/>
              <a:defRPr sz="1100" b="0" i="0" u="none" strike="noStrike" cap="none"/>
            </a:lvl8pPr>
            <a:lvl9pPr marL="4114800" marR="0" lvl="8" indent="-228600" algn="l" rtl="0">
              <a:spcBef>
                <a:spcPts val="0"/>
              </a:spcBef>
              <a:spcAft>
                <a:spcPts val="0"/>
              </a:spcAft>
              <a:buSzPts val="1400"/>
              <a:buNone/>
              <a:defRPr sz="1100" b="0" i="0" u="none" strike="noStrike" cap="none"/>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693544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4229635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dirty="0" smtClean="0"/>
              <a:t>The</a:t>
            </a:r>
            <a:r>
              <a:rPr lang="en-GB" baseline="0" dirty="0" smtClean="0"/>
              <a:t> rapid assessment looked </a:t>
            </a:r>
            <a:r>
              <a:rPr lang="en-GB" dirty="0" smtClean="0"/>
              <a:t>at the entire test, trace and isolate</a:t>
            </a:r>
            <a:r>
              <a:rPr lang="en-GB" baseline="0" dirty="0" smtClean="0"/>
              <a:t> pathway</a:t>
            </a:r>
            <a:endParaRPr lang="en-GB" dirty="0" smtClean="0"/>
          </a:p>
          <a:p>
            <a:endParaRPr lang="en-GB" dirty="0"/>
          </a:p>
        </p:txBody>
      </p:sp>
    </p:spTree>
    <p:extLst>
      <p:ext uri="{BB962C8B-B14F-4D97-AF65-F5344CB8AC3E}">
        <p14:creationId xmlns:p14="http://schemas.microsoft.com/office/powerpoint/2010/main" val="1503951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1539028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57208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4276750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305850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4208821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baseline="0" dirty="0" smtClean="0"/>
              <a:t>Impact of isolation also included stigma of having the virus. This was both perceived and lived experience of stigma. (Especially Black African / AC communities).</a:t>
            </a:r>
          </a:p>
          <a:p>
            <a:endParaRPr lang="en-GB" dirty="0"/>
          </a:p>
        </p:txBody>
      </p:sp>
    </p:spTree>
    <p:extLst>
      <p:ext uri="{BB962C8B-B14F-4D97-AF65-F5344CB8AC3E}">
        <p14:creationId xmlns:p14="http://schemas.microsoft.com/office/powerpoint/2010/main" val="39925143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628054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dirty="0" smtClean="0"/>
              <a:t>Recognise the positive impact of peer support</a:t>
            </a:r>
            <a:endParaRPr lang="en-GB" dirty="0"/>
          </a:p>
        </p:txBody>
      </p:sp>
    </p:spTree>
    <p:extLst>
      <p:ext uri="{BB962C8B-B14F-4D97-AF65-F5344CB8AC3E}">
        <p14:creationId xmlns:p14="http://schemas.microsoft.com/office/powerpoint/2010/main" val="29658514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273354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1111219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5726401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6371055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2988326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8133949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258029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7885364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dirty="0" smtClean="0"/>
              <a:t>A narrow con</a:t>
            </a:r>
            <a:endParaRPr lang="en-GB" dirty="0"/>
          </a:p>
        </p:txBody>
      </p:sp>
    </p:spTree>
    <p:extLst>
      <p:ext uri="{BB962C8B-B14F-4D97-AF65-F5344CB8AC3E}">
        <p14:creationId xmlns:p14="http://schemas.microsoft.com/office/powerpoint/2010/main" val="846533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dirty="0" smtClean="0"/>
              <a:t>We could expand our support calls (call them isolation support calls= local isolation support service) and be more proactive and recognising it can be hard for people; and link with young people mental health provision (</a:t>
            </a:r>
            <a:r>
              <a:rPr lang="en-GB" dirty="0" err="1" smtClean="0"/>
              <a:t>headstart</a:t>
            </a:r>
            <a:r>
              <a:rPr lang="en-GB" dirty="0" smtClean="0"/>
              <a:t> / </a:t>
            </a:r>
            <a:r>
              <a:rPr lang="en-GB" dirty="0" err="1" smtClean="0"/>
              <a:t>Kooth</a:t>
            </a:r>
            <a:r>
              <a:rPr lang="en-GB" dirty="0" smtClean="0"/>
              <a:t>) </a:t>
            </a:r>
            <a:r>
              <a:rPr lang="en-GB" dirty="0" err="1" smtClean="0"/>
              <a:t>etc</a:t>
            </a:r>
            <a:endParaRPr lang="en-GB" dirty="0" smtClean="0"/>
          </a:p>
          <a:p>
            <a:endParaRPr lang="en-GB" dirty="0"/>
          </a:p>
        </p:txBody>
      </p:sp>
    </p:spTree>
    <p:extLst>
      <p:ext uri="{BB962C8B-B14F-4D97-AF65-F5344CB8AC3E}">
        <p14:creationId xmlns:p14="http://schemas.microsoft.com/office/powerpoint/2010/main" val="34269829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dirty="0" smtClean="0"/>
              <a:t>A narrow con</a:t>
            </a:r>
            <a:endParaRPr lang="en-GB" dirty="0"/>
          </a:p>
        </p:txBody>
      </p:sp>
    </p:spTree>
    <p:extLst>
      <p:ext uri="{BB962C8B-B14F-4D97-AF65-F5344CB8AC3E}">
        <p14:creationId xmlns:p14="http://schemas.microsoft.com/office/powerpoint/2010/main" val="40655766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207077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390021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dirty="0" smtClean="0"/>
              <a:t>A narrow con</a:t>
            </a:r>
            <a:endParaRPr lang="en-GB" dirty="0"/>
          </a:p>
        </p:txBody>
      </p:sp>
    </p:spTree>
    <p:extLst>
      <p:ext uri="{BB962C8B-B14F-4D97-AF65-F5344CB8AC3E}">
        <p14:creationId xmlns:p14="http://schemas.microsoft.com/office/powerpoint/2010/main" val="19790968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dirty="0" smtClean="0"/>
              <a:t>We could expand our support calls (call them isolation support calls= local isolation support service) and be more proactive and recognising it can be hard for people; and link with young people mental health provision (</a:t>
            </a:r>
            <a:r>
              <a:rPr lang="en-GB" dirty="0" err="1" smtClean="0"/>
              <a:t>headstart</a:t>
            </a:r>
            <a:r>
              <a:rPr lang="en-GB" dirty="0" smtClean="0"/>
              <a:t> / </a:t>
            </a:r>
            <a:r>
              <a:rPr lang="en-GB" dirty="0" err="1" smtClean="0"/>
              <a:t>Kooth</a:t>
            </a:r>
            <a:r>
              <a:rPr lang="en-GB" dirty="0" smtClean="0"/>
              <a:t>) </a:t>
            </a:r>
            <a:r>
              <a:rPr lang="en-GB" dirty="0" err="1" smtClean="0"/>
              <a:t>etc</a:t>
            </a:r>
            <a:endParaRPr lang="en-GB" dirty="0" smtClean="0"/>
          </a:p>
          <a:p>
            <a:endParaRPr lang="en-GB" dirty="0"/>
          </a:p>
        </p:txBody>
      </p:sp>
    </p:spTree>
    <p:extLst>
      <p:ext uri="{BB962C8B-B14F-4D97-AF65-F5344CB8AC3E}">
        <p14:creationId xmlns:p14="http://schemas.microsoft.com/office/powerpoint/2010/main" val="30004990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dirty="0" smtClean="0"/>
              <a:t>The</a:t>
            </a:r>
            <a:r>
              <a:rPr lang="en-GB" baseline="0" dirty="0" smtClean="0"/>
              <a:t> rapid assessment looked </a:t>
            </a:r>
            <a:r>
              <a:rPr lang="en-GB" dirty="0" smtClean="0"/>
              <a:t>at the entire test, trace and isolate</a:t>
            </a:r>
            <a:r>
              <a:rPr lang="en-GB" baseline="0" dirty="0" smtClean="0"/>
              <a:t> pathway</a:t>
            </a:r>
            <a:endParaRPr lang="en-GB" dirty="0" smtClean="0"/>
          </a:p>
          <a:p>
            <a:endParaRPr lang="en-GB" dirty="0"/>
          </a:p>
        </p:txBody>
      </p:sp>
    </p:spTree>
    <p:extLst>
      <p:ext uri="{BB962C8B-B14F-4D97-AF65-F5344CB8AC3E}">
        <p14:creationId xmlns:p14="http://schemas.microsoft.com/office/powerpoint/2010/main" val="1009182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
        <p:cNvGrpSpPr/>
        <p:nvPr/>
      </p:nvGrpSpPr>
      <p:grpSpPr>
        <a:xfrm>
          <a:off x="0" y="0"/>
          <a:ext cx="0" cy="0"/>
          <a:chOff x="0" y="0"/>
          <a:chExt cx="0" cy="0"/>
        </a:xfrm>
      </p:grpSpPr>
      <p:sp>
        <p:nvSpPr>
          <p:cNvPr id="23" name="Google Shape;23;p6"/>
          <p:cNvSpPr txBox="1">
            <a:spLocks noGrp="1"/>
          </p:cNvSpPr>
          <p:nvPr>
            <p:ph type="title"/>
          </p:nvPr>
        </p:nvSpPr>
        <p:spPr>
          <a:xfrm>
            <a:off x="311700" y="593366"/>
            <a:ext cx="8520600" cy="7635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indent="0">
              <a:spcBef>
                <a:spcPts val="0"/>
              </a:spcBef>
              <a:spcAft>
                <a:spcPts val="0"/>
              </a:spcAft>
              <a:buClr>
                <a:schemeClr val="dk1"/>
              </a:buClr>
              <a:buSzPts val="2800"/>
              <a:buFont typeface="Arial"/>
              <a:buNone/>
              <a:defRPr sz="2800">
                <a:solidFill>
                  <a:schemeClr val="dk1"/>
                </a:solidFill>
              </a:defRPr>
            </a:lvl2pPr>
            <a:lvl3pPr lvl="2" indent="0">
              <a:spcBef>
                <a:spcPts val="0"/>
              </a:spcBef>
              <a:spcAft>
                <a:spcPts val="0"/>
              </a:spcAft>
              <a:buClr>
                <a:schemeClr val="dk1"/>
              </a:buClr>
              <a:buSzPts val="2800"/>
              <a:buFont typeface="Arial"/>
              <a:buNone/>
              <a:defRPr sz="2800">
                <a:solidFill>
                  <a:schemeClr val="dk1"/>
                </a:solidFill>
              </a:defRPr>
            </a:lvl3pPr>
            <a:lvl4pPr lvl="3" indent="0">
              <a:spcBef>
                <a:spcPts val="0"/>
              </a:spcBef>
              <a:spcAft>
                <a:spcPts val="0"/>
              </a:spcAft>
              <a:buClr>
                <a:schemeClr val="dk1"/>
              </a:buClr>
              <a:buSzPts val="2800"/>
              <a:buFont typeface="Arial"/>
              <a:buNone/>
              <a:defRPr sz="2800">
                <a:solidFill>
                  <a:schemeClr val="dk1"/>
                </a:solidFill>
              </a:defRPr>
            </a:lvl4pPr>
            <a:lvl5pPr lvl="4" indent="0">
              <a:spcBef>
                <a:spcPts val="0"/>
              </a:spcBef>
              <a:spcAft>
                <a:spcPts val="0"/>
              </a:spcAft>
              <a:buClr>
                <a:schemeClr val="dk1"/>
              </a:buClr>
              <a:buSzPts val="2800"/>
              <a:buFont typeface="Arial"/>
              <a:buNone/>
              <a:defRPr sz="2800">
                <a:solidFill>
                  <a:schemeClr val="dk1"/>
                </a:solidFill>
              </a:defRPr>
            </a:lvl5pPr>
            <a:lvl6pPr lvl="5" indent="0">
              <a:spcBef>
                <a:spcPts val="0"/>
              </a:spcBef>
              <a:spcAft>
                <a:spcPts val="0"/>
              </a:spcAft>
              <a:buClr>
                <a:schemeClr val="dk1"/>
              </a:buClr>
              <a:buSzPts val="2800"/>
              <a:buFont typeface="Arial"/>
              <a:buNone/>
              <a:defRPr sz="2800">
                <a:solidFill>
                  <a:schemeClr val="dk1"/>
                </a:solidFill>
              </a:defRPr>
            </a:lvl6pPr>
            <a:lvl7pPr lvl="6" indent="0">
              <a:spcBef>
                <a:spcPts val="0"/>
              </a:spcBef>
              <a:spcAft>
                <a:spcPts val="0"/>
              </a:spcAft>
              <a:buClr>
                <a:schemeClr val="dk1"/>
              </a:buClr>
              <a:buSzPts val="2800"/>
              <a:buFont typeface="Arial"/>
              <a:buNone/>
              <a:defRPr sz="2800">
                <a:solidFill>
                  <a:schemeClr val="dk1"/>
                </a:solidFill>
              </a:defRPr>
            </a:lvl7pPr>
            <a:lvl8pPr lvl="7" indent="0">
              <a:spcBef>
                <a:spcPts val="0"/>
              </a:spcBef>
              <a:spcAft>
                <a:spcPts val="0"/>
              </a:spcAft>
              <a:buClr>
                <a:schemeClr val="dk1"/>
              </a:buClr>
              <a:buSzPts val="2800"/>
              <a:buFont typeface="Arial"/>
              <a:buNone/>
              <a:defRPr sz="2800">
                <a:solidFill>
                  <a:schemeClr val="dk1"/>
                </a:solidFill>
              </a:defRPr>
            </a:lvl8pPr>
            <a:lvl9pPr lvl="8" indent="0">
              <a:spcBef>
                <a:spcPts val="0"/>
              </a:spcBef>
              <a:spcAft>
                <a:spcPts val="0"/>
              </a:spcAft>
              <a:buClr>
                <a:schemeClr val="dk1"/>
              </a:buClr>
              <a:buSzPts val="2800"/>
              <a:buFont typeface="Arial"/>
              <a:buNone/>
              <a:defRPr sz="2800">
                <a:solidFill>
                  <a:schemeClr val="dk1"/>
                </a:solidFill>
              </a:defRPr>
            </a:lvl9pPr>
          </a:lstStyle>
          <a:p>
            <a:endParaRPr/>
          </a:p>
        </p:txBody>
      </p:sp>
      <p:sp>
        <p:nvSpPr>
          <p:cNvPr id="24" name="Google Shape;24;p6"/>
          <p:cNvSpPr txBox="1">
            <a:spLocks noGrp="1"/>
          </p:cNvSpPr>
          <p:nvPr>
            <p:ph type="body" idx="1"/>
          </p:nvPr>
        </p:nvSpPr>
        <p:spPr>
          <a:xfrm>
            <a:off x="311700" y="1536633"/>
            <a:ext cx="3999900" cy="4555200"/>
          </a:xfrm>
          <a:prstGeom prst="rect">
            <a:avLst/>
          </a:prstGeom>
          <a:noFill/>
          <a:ln>
            <a:noFill/>
          </a:ln>
        </p:spPr>
        <p:txBody>
          <a:bodyPr spcFirstLastPara="1" wrap="square" lIns="91425" tIns="91425" rIns="91425" bIns="91425" anchor="t" anchorCtr="0"/>
          <a:lstStyle>
            <a:lvl1pPr marL="457200" marR="0" lvl="0" indent="-228600" algn="l" rtl="0">
              <a:lnSpc>
                <a:spcPct val="115000"/>
              </a:lnSpc>
              <a:spcBef>
                <a:spcPts val="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1pPr>
            <a:lvl2pPr marL="914400" marR="0" lvl="1" indent="-228600" algn="l" rtl="0">
              <a:lnSpc>
                <a:spcPct val="115000"/>
              </a:lnSpc>
              <a:spcBef>
                <a:spcPts val="1600"/>
              </a:spcBef>
              <a:spcAft>
                <a:spcPts val="0"/>
              </a:spcAft>
              <a:buClr>
                <a:schemeClr val="dk2"/>
              </a:buClr>
              <a:buSzPts val="1200"/>
              <a:buFont typeface="Arial"/>
              <a:buNone/>
              <a:defRPr sz="1200" b="0" i="0" u="none" strike="noStrike" cap="none">
                <a:solidFill>
                  <a:schemeClr val="dk2"/>
                </a:solidFill>
                <a:latin typeface="Arial"/>
                <a:ea typeface="Arial"/>
                <a:cs typeface="Arial"/>
                <a:sym typeface="Arial"/>
              </a:defRPr>
            </a:lvl2pPr>
            <a:lvl3pPr marL="1371600" marR="0" lvl="2" indent="-228600" algn="l" rtl="0">
              <a:lnSpc>
                <a:spcPct val="115000"/>
              </a:lnSpc>
              <a:spcBef>
                <a:spcPts val="1600"/>
              </a:spcBef>
              <a:spcAft>
                <a:spcPts val="0"/>
              </a:spcAft>
              <a:buClr>
                <a:schemeClr val="dk2"/>
              </a:buClr>
              <a:buSzPts val="1200"/>
              <a:buFont typeface="Arial"/>
              <a:buNone/>
              <a:defRPr sz="1200" b="0" i="0" u="none" strike="noStrike" cap="none">
                <a:solidFill>
                  <a:schemeClr val="dk2"/>
                </a:solidFill>
                <a:latin typeface="Arial"/>
                <a:ea typeface="Arial"/>
                <a:cs typeface="Arial"/>
                <a:sym typeface="Arial"/>
              </a:defRPr>
            </a:lvl3pPr>
            <a:lvl4pPr marL="1828800" marR="0" lvl="3" indent="-228600" algn="l" rtl="0">
              <a:lnSpc>
                <a:spcPct val="115000"/>
              </a:lnSpc>
              <a:spcBef>
                <a:spcPts val="1600"/>
              </a:spcBef>
              <a:spcAft>
                <a:spcPts val="0"/>
              </a:spcAft>
              <a:buClr>
                <a:schemeClr val="dk2"/>
              </a:buClr>
              <a:buSzPts val="1200"/>
              <a:buFont typeface="Arial"/>
              <a:buNone/>
              <a:defRPr sz="1200" b="0" i="0" u="none" strike="noStrike" cap="none">
                <a:solidFill>
                  <a:schemeClr val="dk2"/>
                </a:solidFill>
                <a:latin typeface="Arial"/>
                <a:ea typeface="Arial"/>
                <a:cs typeface="Arial"/>
                <a:sym typeface="Arial"/>
              </a:defRPr>
            </a:lvl4pPr>
            <a:lvl5pPr marL="2286000" marR="0" lvl="4" indent="-228600" algn="l" rtl="0">
              <a:lnSpc>
                <a:spcPct val="115000"/>
              </a:lnSpc>
              <a:spcBef>
                <a:spcPts val="1600"/>
              </a:spcBef>
              <a:spcAft>
                <a:spcPts val="0"/>
              </a:spcAft>
              <a:buClr>
                <a:schemeClr val="dk2"/>
              </a:buClr>
              <a:buSzPts val="1200"/>
              <a:buFont typeface="Arial"/>
              <a:buNone/>
              <a:defRPr sz="1200" b="0" i="0" u="none" strike="noStrike" cap="none">
                <a:solidFill>
                  <a:schemeClr val="dk2"/>
                </a:solidFill>
                <a:latin typeface="Arial"/>
                <a:ea typeface="Arial"/>
                <a:cs typeface="Arial"/>
                <a:sym typeface="Arial"/>
              </a:defRPr>
            </a:lvl5pPr>
            <a:lvl6pPr marL="2743200" marR="0" lvl="5" indent="-228600" algn="l" rtl="0">
              <a:lnSpc>
                <a:spcPct val="115000"/>
              </a:lnSpc>
              <a:spcBef>
                <a:spcPts val="1600"/>
              </a:spcBef>
              <a:spcAft>
                <a:spcPts val="0"/>
              </a:spcAft>
              <a:buClr>
                <a:schemeClr val="dk2"/>
              </a:buClr>
              <a:buSzPts val="1200"/>
              <a:buFont typeface="Arial"/>
              <a:buNone/>
              <a:defRPr sz="1200" b="0" i="0" u="none" strike="noStrike" cap="none">
                <a:solidFill>
                  <a:schemeClr val="dk2"/>
                </a:solidFill>
                <a:latin typeface="Arial"/>
                <a:ea typeface="Arial"/>
                <a:cs typeface="Arial"/>
                <a:sym typeface="Arial"/>
              </a:defRPr>
            </a:lvl6pPr>
            <a:lvl7pPr marL="3200400" marR="0" lvl="6" indent="-228600" algn="l" rtl="0">
              <a:lnSpc>
                <a:spcPct val="115000"/>
              </a:lnSpc>
              <a:spcBef>
                <a:spcPts val="1600"/>
              </a:spcBef>
              <a:spcAft>
                <a:spcPts val="0"/>
              </a:spcAft>
              <a:buClr>
                <a:schemeClr val="dk2"/>
              </a:buClr>
              <a:buSzPts val="1200"/>
              <a:buFont typeface="Arial"/>
              <a:buNone/>
              <a:defRPr sz="1200" b="0" i="0" u="none" strike="noStrike" cap="none">
                <a:solidFill>
                  <a:schemeClr val="dk2"/>
                </a:solidFill>
                <a:latin typeface="Arial"/>
                <a:ea typeface="Arial"/>
                <a:cs typeface="Arial"/>
                <a:sym typeface="Arial"/>
              </a:defRPr>
            </a:lvl7pPr>
            <a:lvl8pPr marL="3657600" marR="0" lvl="7" indent="-228600" algn="l" rtl="0">
              <a:lnSpc>
                <a:spcPct val="115000"/>
              </a:lnSpc>
              <a:spcBef>
                <a:spcPts val="1600"/>
              </a:spcBef>
              <a:spcAft>
                <a:spcPts val="0"/>
              </a:spcAft>
              <a:buClr>
                <a:schemeClr val="dk2"/>
              </a:buClr>
              <a:buSzPts val="1200"/>
              <a:buFont typeface="Arial"/>
              <a:buNone/>
              <a:defRPr sz="1200" b="0" i="0" u="none" strike="noStrike" cap="none">
                <a:solidFill>
                  <a:schemeClr val="dk2"/>
                </a:solidFill>
                <a:latin typeface="Arial"/>
                <a:ea typeface="Arial"/>
                <a:cs typeface="Arial"/>
                <a:sym typeface="Arial"/>
              </a:defRPr>
            </a:lvl8pPr>
            <a:lvl9pPr marL="4114800" marR="0" lvl="8" indent="-228600" algn="l" rtl="0">
              <a:lnSpc>
                <a:spcPct val="115000"/>
              </a:lnSpc>
              <a:spcBef>
                <a:spcPts val="1600"/>
              </a:spcBef>
              <a:spcAft>
                <a:spcPts val="1600"/>
              </a:spcAft>
              <a:buClr>
                <a:schemeClr val="dk2"/>
              </a:buClr>
              <a:buSzPts val="1200"/>
              <a:buFont typeface="Arial"/>
              <a:buNone/>
              <a:defRPr sz="1200" b="0" i="0" u="none" strike="noStrike" cap="none">
                <a:solidFill>
                  <a:schemeClr val="dk2"/>
                </a:solidFill>
                <a:latin typeface="Arial"/>
                <a:ea typeface="Arial"/>
                <a:cs typeface="Arial"/>
                <a:sym typeface="Arial"/>
              </a:defRPr>
            </a:lvl9pPr>
          </a:lstStyle>
          <a:p>
            <a:endParaRPr/>
          </a:p>
        </p:txBody>
      </p:sp>
      <p:sp>
        <p:nvSpPr>
          <p:cNvPr id="25" name="Google Shape;25;p6"/>
          <p:cNvSpPr txBox="1">
            <a:spLocks noGrp="1"/>
          </p:cNvSpPr>
          <p:nvPr>
            <p:ph type="body" idx="2"/>
          </p:nvPr>
        </p:nvSpPr>
        <p:spPr>
          <a:xfrm>
            <a:off x="4832400" y="1536633"/>
            <a:ext cx="3999900" cy="4555200"/>
          </a:xfrm>
          <a:prstGeom prst="rect">
            <a:avLst/>
          </a:prstGeom>
          <a:noFill/>
          <a:ln>
            <a:noFill/>
          </a:ln>
        </p:spPr>
        <p:txBody>
          <a:bodyPr spcFirstLastPara="1" wrap="square" lIns="91425" tIns="91425" rIns="91425" bIns="91425" anchor="t" anchorCtr="0"/>
          <a:lstStyle>
            <a:lvl1pPr marL="457200" marR="0" lvl="0" indent="-228600" algn="l" rtl="0">
              <a:lnSpc>
                <a:spcPct val="115000"/>
              </a:lnSpc>
              <a:spcBef>
                <a:spcPts val="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1pPr>
            <a:lvl2pPr marL="914400" marR="0" lvl="1" indent="-228600" algn="l" rtl="0">
              <a:lnSpc>
                <a:spcPct val="115000"/>
              </a:lnSpc>
              <a:spcBef>
                <a:spcPts val="1600"/>
              </a:spcBef>
              <a:spcAft>
                <a:spcPts val="0"/>
              </a:spcAft>
              <a:buClr>
                <a:schemeClr val="dk2"/>
              </a:buClr>
              <a:buSzPts val="1200"/>
              <a:buFont typeface="Arial"/>
              <a:buNone/>
              <a:defRPr sz="1200" b="0" i="0" u="none" strike="noStrike" cap="none">
                <a:solidFill>
                  <a:schemeClr val="dk2"/>
                </a:solidFill>
                <a:latin typeface="Arial"/>
                <a:ea typeface="Arial"/>
                <a:cs typeface="Arial"/>
                <a:sym typeface="Arial"/>
              </a:defRPr>
            </a:lvl2pPr>
            <a:lvl3pPr marL="1371600" marR="0" lvl="2" indent="-228600" algn="l" rtl="0">
              <a:lnSpc>
                <a:spcPct val="115000"/>
              </a:lnSpc>
              <a:spcBef>
                <a:spcPts val="1600"/>
              </a:spcBef>
              <a:spcAft>
                <a:spcPts val="0"/>
              </a:spcAft>
              <a:buClr>
                <a:schemeClr val="dk2"/>
              </a:buClr>
              <a:buSzPts val="1200"/>
              <a:buFont typeface="Arial"/>
              <a:buNone/>
              <a:defRPr sz="1200" b="0" i="0" u="none" strike="noStrike" cap="none">
                <a:solidFill>
                  <a:schemeClr val="dk2"/>
                </a:solidFill>
                <a:latin typeface="Arial"/>
                <a:ea typeface="Arial"/>
                <a:cs typeface="Arial"/>
                <a:sym typeface="Arial"/>
              </a:defRPr>
            </a:lvl3pPr>
            <a:lvl4pPr marL="1828800" marR="0" lvl="3" indent="-228600" algn="l" rtl="0">
              <a:lnSpc>
                <a:spcPct val="115000"/>
              </a:lnSpc>
              <a:spcBef>
                <a:spcPts val="1600"/>
              </a:spcBef>
              <a:spcAft>
                <a:spcPts val="0"/>
              </a:spcAft>
              <a:buClr>
                <a:schemeClr val="dk2"/>
              </a:buClr>
              <a:buSzPts val="1200"/>
              <a:buFont typeface="Arial"/>
              <a:buNone/>
              <a:defRPr sz="1200" b="0" i="0" u="none" strike="noStrike" cap="none">
                <a:solidFill>
                  <a:schemeClr val="dk2"/>
                </a:solidFill>
                <a:latin typeface="Arial"/>
                <a:ea typeface="Arial"/>
                <a:cs typeface="Arial"/>
                <a:sym typeface="Arial"/>
              </a:defRPr>
            </a:lvl4pPr>
            <a:lvl5pPr marL="2286000" marR="0" lvl="4" indent="-228600" algn="l" rtl="0">
              <a:lnSpc>
                <a:spcPct val="115000"/>
              </a:lnSpc>
              <a:spcBef>
                <a:spcPts val="1600"/>
              </a:spcBef>
              <a:spcAft>
                <a:spcPts val="0"/>
              </a:spcAft>
              <a:buClr>
                <a:schemeClr val="dk2"/>
              </a:buClr>
              <a:buSzPts val="1200"/>
              <a:buFont typeface="Arial"/>
              <a:buNone/>
              <a:defRPr sz="1200" b="0" i="0" u="none" strike="noStrike" cap="none">
                <a:solidFill>
                  <a:schemeClr val="dk2"/>
                </a:solidFill>
                <a:latin typeface="Arial"/>
                <a:ea typeface="Arial"/>
                <a:cs typeface="Arial"/>
                <a:sym typeface="Arial"/>
              </a:defRPr>
            </a:lvl5pPr>
            <a:lvl6pPr marL="2743200" marR="0" lvl="5" indent="-228600" algn="l" rtl="0">
              <a:lnSpc>
                <a:spcPct val="115000"/>
              </a:lnSpc>
              <a:spcBef>
                <a:spcPts val="1600"/>
              </a:spcBef>
              <a:spcAft>
                <a:spcPts val="0"/>
              </a:spcAft>
              <a:buClr>
                <a:schemeClr val="dk2"/>
              </a:buClr>
              <a:buSzPts val="1200"/>
              <a:buFont typeface="Arial"/>
              <a:buNone/>
              <a:defRPr sz="1200" b="0" i="0" u="none" strike="noStrike" cap="none">
                <a:solidFill>
                  <a:schemeClr val="dk2"/>
                </a:solidFill>
                <a:latin typeface="Arial"/>
                <a:ea typeface="Arial"/>
                <a:cs typeface="Arial"/>
                <a:sym typeface="Arial"/>
              </a:defRPr>
            </a:lvl6pPr>
            <a:lvl7pPr marL="3200400" marR="0" lvl="6" indent="-228600" algn="l" rtl="0">
              <a:lnSpc>
                <a:spcPct val="115000"/>
              </a:lnSpc>
              <a:spcBef>
                <a:spcPts val="1600"/>
              </a:spcBef>
              <a:spcAft>
                <a:spcPts val="0"/>
              </a:spcAft>
              <a:buClr>
                <a:schemeClr val="dk2"/>
              </a:buClr>
              <a:buSzPts val="1200"/>
              <a:buFont typeface="Arial"/>
              <a:buNone/>
              <a:defRPr sz="1200" b="0" i="0" u="none" strike="noStrike" cap="none">
                <a:solidFill>
                  <a:schemeClr val="dk2"/>
                </a:solidFill>
                <a:latin typeface="Arial"/>
                <a:ea typeface="Arial"/>
                <a:cs typeface="Arial"/>
                <a:sym typeface="Arial"/>
              </a:defRPr>
            </a:lvl7pPr>
            <a:lvl8pPr marL="3657600" marR="0" lvl="7" indent="-228600" algn="l" rtl="0">
              <a:lnSpc>
                <a:spcPct val="115000"/>
              </a:lnSpc>
              <a:spcBef>
                <a:spcPts val="1600"/>
              </a:spcBef>
              <a:spcAft>
                <a:spcPts val="0"/>
              </a:spcAft>
              <a:buClr>
                <a:schemeClr val="dk2"/>
              </a:buClr>
              <a:buSzPts val="1200"/>
              <a:buFont typeface="Arial"/>
              <a:buNone/>
              <a:defRPr sz="1200" b="0" i="0" u="none" strike="noStrike" cap="none">
                <a:solidFill>
                  <a:schemeClr val="dk2"/>
                </a:solidFill>
                <a:latin typeface="Arial"/>
                <a:ea typeface="Arial"/>
                <a:cs typeface="Arial"/>
                <a:sym typeface="Arial"/>
              </a:defRPr>
            </a:lvl8pPr>
            <a:lvl9pPr marL="4114800" marR="0" lvl="8" indent="-228600" algn="l" rtl="0">
              <a:lnSpc>
                <a:spcPct val="115000"/>
              </a:lnSpc>
              <a:spcBef>
                <a:spcPts val="1600"/>
              </a:spcBef>
              <a:spcAft>
                <a:spcPts val="1600"/>
              </a:spcAft>
              <a:buClr>
                <a:schemeClr val="dk2"/>
              </a:buClr>
              <a:buSzPts val="1200"/>
              <a:buFont typeface="Arial"/>
              <a:buNone/>
              <a:defRPr sz="1200" b="0" i="0" u="none" strike="noStrike" cap="none">
                <a:solidFill>
                  <a:schemeClr val="dk2"/>
                </a:solidFill>
                <a:latin typeface="Arial"/>
                <a:ea typeface="Arial"/>
                <a:cs typeface="Arial"/>
                <a:sym typeface="Arial"/>
              </a:defRPr>
            </a:lvl9pPr>
          </a:lstStyle>
          <a:p>
            <a:endParaRPr/>
          </a:p>
        </p:txBody>
      </p:sp>
      <p:sp>
        <p:nvSpPr>
          <p:cNvPr id="26" name="Google Shape;26;p6"/>
          <p:cNvSpPr txBox="1">
            <a:spLocks noGrp="1"/>
          </p:cNvSpPr>
          <p:nvPr>
            <p:ph type="sldNum" idx="12"/>
          </p:nvPr>
        </p:nvSpPr>
        <p:spPr>
          <a:xfrm>
            <a:off x="8472457" y="6217622"/>
            <a:ext cx="548700" cy="5247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sz="1000">
              <a:solidFill>
                <a:schemeClr val="dk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7"/>
          <p:cNvSpPr txBox="1">
            <a:spLocks noGrp="1"/>
          </p:cNvSpPr>
          <p:nvPr>
            <p:ph type="title"/>
          </p:nvPr>
        </p:nvSpPr>
        <p:spPr>
          <a:xfrm>
            <a:off x="311700" y="593366"/>
            <a:ext cx="8520600" cy="7635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indent="0">
              <a:spcBef>
                <a:spcPts val="0"/>
              </a:spcBef>
              <a:spcAft>
                <a:spcPts val="0"/>
              </a:spcAft>
              <a:buClr>
                <a:schemeClr val="dk1"/>
              </a:buClr>
              <a:buSzPts val="2800"/>
              <a:buFont typeface="Arial"/>
              <a:buNone/>
              <a:defRPr sz="2800">
                <a:solidFill>
                  <a:schemeClr val="dk1"/>
                </a:solidFill>
              </a:defRPr>
            </a:lvl2pPr>
            <a:lvl3pPr lvl="2" indent="0">
              <a:spcBef>
                <a:spcPts val="0"/>
              </a:spcBef>
              <a:spcAft>
                <a:spcPts val="0"/>
              </a:spcAft>
              <a:buClr>
                <a:schemeClr val="dk1"/>
              </a:buClr>
              <a:buSzPts val="2800"/>
              <a:buFont typeface="Arial"/>
              <a:buNone/>
              <a:defRPr sz="2800">
                <a:solidFill>
                  <a:schemeClr val="dk1"/>
                </a:solidFill>
              </a:defRPr>
            </a:lvl3pPr>
            <a:lvl4pPr lvl="3" indent="0">
              <a:spcBef>
                <a:spcPts val="0"/>
              </a:spcBef>
              <a:spcAft>
                <a:spcPts val="0"/>
              </a:spcAft>
              <a:buClr>
                <a:schemeClr val="dk1"/>
              </a:buClr>
              <a:buSzPts val="2800"/>
              <a:buFont typeface="Arial"/>
              <a:buNone/>
              <a:defRPr sz="2800">
                <a:solidFill>
                  <a:schemeClr val="dk1"/>
                </a:solidFill>
              </a:defRPr>
            </a:lvl4pPr>
            <a:lvl5pPr lvl="4" indent="0">
              <a:spcBef>
                <a:spcPts val="0"/>
              </a:spcBef>
              <a:spcAft>
                <a:spcPts val="0"/>
              </a:spcAft>
              <a:buClr>
                <a:schemeClr val="dk1"/>
              </a:buClr>
              <a:buSzPts val="2800"/>
              <a:buFont typeface="Arial"/>
              <a:buNone/>
              <a:defRPr sz="2800">
                <a:solidFill>
                  <a:schemeClr val="dk1"/>
                </a:solidFill>
              </a:defRPr>
            </a:lvl5pPr>
            <a:lvl6pPr lvl="5" indent="0">
              <a:spcBef>
                <a:spcPts val="0"/>
              </a:spcBef>
              <a:spcAft>
                <a:spcPts val="0"/>
              </a:spcAft>
              <a:buClr>
                <a:schemeClr val="dk1"/>
              </a:buClr>
              <a:buSzPts val="2800"/>
              <a:buFont typeface="Arial"/>
              <a:buNone/>
              <a:defRPr sz="2800">
                <a:solidFill>
                  <a:schemeClr val="dk1"/>
                </a:solidFill>
              </a:defRPr>
            </a:lvl6pPr>
            <a:lvl7pPr lvl="6" indent="0">
              <a:spcBef>
                <a:spcPts val="0"/>
              </a:spcBef>
              <a:spcAft>
                <a:spcPts val="0"/>
              </a:spcAft>
              <a:buClr>
                <a:schemeClr val="dk1"/>
              </a:buClr>
              <a:buSzPts val="2800"/>
              <a:buFont typeface="Arial"/>
              <a:buNone/>
              <a:defRPr sz="2800">
                <a:solidFill>
                  <a:schemeClr val="dk1"/>
                </a:solidFill>
              </a:defRPr>
            </a:lvl7pPr>
            <a:lvl8pPr lvl="7" indent="0">
              <a:spcBef>
                <a:spcPts val="0"/>
              </a:spcBef>
              <a:spcAft>
                <a:spcPts val="0"/>
              </a:spcAft>
              <a:buClr>
                <a:schemeClr val="dk1"/>
              </a:buClr>
              <a:buSzPts val="2800"/>
              <a:buFont typeface="Arial"/>
              <a:buNone/>
              <a:defRPr sz="2800">
                <a:solidFill>
                  <a:schemeClr val="dk1"/>
                </a:solidFill>
              </a:defRPr>
            </a:lvl8pPr>
            <a:lvl9pPr lvl="8" indent="0">
              <a:spcBef>
                <a:spcPts val="0"/>
              </a:spcBef>
              <a:spcAft>
                <a:spcPts val="0"/>
              </a:spcAft>
              <a:buClr>
                <a:schemeClr val="dk1"/>
              </a:buClr>
              <a:buSzPts val="2800"/>
              <a:buFont typeface="Arial"/>
              <a:buNone/>
              <a:defRPr sz="2800">
                <a:solidFill>
                  <a:schemeClr val="dk1"/>
                </a:solidFill>
              </a:defRPr>
            </a:lvl9pPr>
          </a:lstStyle>
          <a:p>
            <a:endParaRPr/>
          </a:p>
        </p:txBody>
      </p:sp>
      <p:sp>
        <p:nvSpPr>
          <p:cNvPr id="29" name="Google Shape;29;p7"/>
          <p:cNvSpPr txBox="1">
            <a:spLocks noGrp="1"/>
          </p:cNvSpPr>
          <p:nvPr>
            <p:ph type="sldNum" idx="12"/>
          </p:nvPr>
        </p:nvSpPr>
        <p:spPr>
          <a:xfrm>
            <a:off x="8472457" y="6217622"/>
            <a:ext cx="548700" cy="5247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sz="1000">
              <a:solidFill>
                <a:schemeClr val="dk2"/>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0"/>
        <p:cNvGrpSpPr/>
        <p:nvPr/>
      </p:nvGrpSpPr>
      <p:grpSpPr>
        <a:xfrm>
          <a:off x="0" y="0"/>
          <a:ext cx="0" cy="0"/>
          <a:chOff x="0" y="0"/>
          <a:chExt cx="0" cy="0"/>
        </a:xfrm>
      </p:grpSpPr>
      <p:sp>
        <p:nvSpPr>
          <p:cNvPr id="31" name="Google Shape;31;p8"/>
          <p:cNvSpPr txBox="1">
            <a:spLocks noGrp="1"/>
          </p:cNvSpPr>
          <p:nvPr>
            <p:ph type="title"/>
          </p:nvPr>
        </p:nvSpPr>
        <p:spPr>
          <a:xfrm>
            <a:off x="311700" y="740800"/>
            <a:ext cx="2808000" cy="1007700"/>
          </a:xfrm>
          <a:prstGeom prst="rect">
            <a:avLst/>
          </a:prstGeom>
          <a:noFill/>
          <a:ln>
            <a:noFill/>
          </a:ln>
        </p:spPr>
        <p:txBody>
          <a:bodyPr spcFirstLastPara="1" wrap="square" lIns="91425" tIns="91425" rIns="91425" bIns="91425" anchor="b" anchorCtr="0"/>
          <a:lstStyle>
            <a:lvl1pPr marL="0" marR="0" lvl="0" indent="0"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lvl="1" indent="0">
              <a:spcBef>
                <a:spcPts val="0"/>
              </a:spcBef>
              <a:spcAft>
                <a:spcPts val="0"/>
              </a:spcAft>
              <a:buClr>
                <a:schemeClr val="dk1"/>
              </a:buClr>
              <a:buSzPts val="2400"/>
              <a:buFont typeface="Arial"/>
              <a:buNone/>
              <a:defRPr sz="2400">
                <a:solidFill>
                  <a:schemeClr val="dk1"/>
                </a:solidFill>
              </a:defRPr>
            </a:lvl2pPr>
            <a:lvl3pPr lvl="2" indent="0">
              <a:spcBef>
                <a:spcPts val="0"/>
              </a:spcBef>
              <a:spcAft>
                <a:spcPts val="0"/>
              </a:spcAft>
              <a:buClr>
                <a:schemeClr val="dk1"/>
              </a:buClr>
              <a:buSzPts val="2400"/>
              <a:buFont typeface="Arial"/>
              <a:buNone/>
              <a:defRPr sz="2400">
                <a:solidFill>
                  <a:schemeClr val="dk1"/>
                </a:solidFill>
              </a:defRPr>
            </a:lvl3pPr>
            <a:lvl4pPr lvl="3" indent="0">
              <a:spcBef>
                <a:spcPts val="0"/>
              </a:spcBef>
              <a:spcAft>
                <a:spcPts val="0"/>
              </a:spcAft>
              <a:buClr>
                <a:schemeClr val="dk1"/>
              </a:buClr>
              <a:buSzPts val="2400"/>
              <a:buFont typeface="Arial"/>
              <a:buNone/>
              <a:defRPr sz="2400">
                <a:solidFill>
                  <a:schemeClr val="dk1"/>
                </a:solidFill>
              </a:defRPr>
            </a:lvl4pPr>
            <a:lvl5pPr lvl="4" indent="0">
              <a:spcBef>
                <a:spcPts val="0"/>
              </a:spcBef>
              <a:spcAft>
                <a:spcPts val="0"/>
              </a:spcAft>
              <a:buClr>
                <a:schemeClr val="dk1"/>
              </a:buClr>
              <a:buSzPts val="2400"/>
              <a:buFont typeface="Arial"/>
              <a:buNone/>
              <a:defRPr sz="2400">
                <a:solidFill>
                  <a:schemeClr val="dk1"/>
                </a:solidFill>
              </a:defRPr>
            </a:lvl5pPr>
            <a:lvl6pPr lvl="5" indent="0">
              <a:spcBef>
                <a:spcPts val="0"/>
              </a:spcBef>
              <a:spcAft>
                <a:spcPts val="0"/>
              </a:spcAft>
              <a:buClr>
                <a:schemeClr val="dk1"/>
              </a:buClr>
              <a:buSzPts val="2400"/>
              <a:buFont typeface="Arial"/>
              <a:buNone/>
              <a:defRPr sz="2400">
                <a:solidFill>
                  <a:schemeClr val="dk1"/>
                </a:solidFill>
              </a:defRPr>
            </a:lvl6pPr>
            <a:lvl7pPr lvl="6" indent="0">
              <a:spcBef>
                <a:spcPts val="0"/>
              </a:spcBef>
              <a:spcAft>
                <a:spcPts val="0"/>
              </a:spcAft>
              <a:buClr>
                <a:schemeClr val="dk1"/>
              </a:buClr>
              <a:buSzPts val="2400"/>
              <a:buFont typeface="Arial"/>
              <a:buNone/>
              <a:defRPr sz="2400">
                <a:solidFill>
                  <a:schemeClr val="dk1"/>
                </a:solidFill>
              </a:defRPr>
            </a:lvl7pPr>
            <a:lvl8pPr lvl="7" indent="0">
              <a:spcBef>
                <a:spcPts val="0"/>
              </a:spcBef>
              <a:spcAft>
                <a:spcPts val="0"/>
              </a:spcAft>
              <a:buClr>
                <a:schemeClr val="dk1"/>
              </a:buClr>
              <a:buSzPts val="2400"/>
              <a:buFont typeface="Arial"/>
              <a:buNone/>
              <a:defRPr sz="2400">
                <a:solidFill>
                  <a:schemeClr val="dk1"/>
                </a:solidFill>
              </a:defRPr>
            </a:lvl8pPr>
            <a:lvl9pPr lvl="8" indent="0">
              <a:spcBef>
                <a:spcPts val="0"/>
              </a:spcBef>
              <a:spcAft>
                <a:spcPts val="0"/>
              </a:spcAft>
              <a:buClr>
                <a:schemeClr val="dk1"/>
              </a:buClr>
              <a:buSzPts val="2400"/>
              <a:buFont typeface="Arial"/>
              <a:buNone/>
              <a:defRPr sz="2400">
                <a:solidFill>
                  <a:schemeClr val="dk1"/>
                </a:solidFill>
              </a:defRPr>
            </a:lvl9pPr>
          </a:lstStyle>
          <a:p>
            <a:endParaRPr/>
          </a:p>
        </p:txBody>
      </p:sp>
      <p:sp>
        <p:nvSpPr>
          <p:cNvPr id="32" name="Google Shape;32;p8"/>
          <p:cNvSpPr txBox="1">
            <a:spLocks noGrp="1"/>
          </p:cNvSpPr>
          <p:nvPr>
            <p:ph type="body" idx="1"/>
          </p:nvPr>
        </p:nvSpPr>
        <p:spPr>
          <a:xfrm>
            <a:off x="311700" y="1852800"/>
            <a:ext cx="2808000" cy="4239300"/>
          </a:xfrm>
          <a:prstGeom prst="rect">
            <a:avLst/>
          </a:prstGeom>
          <a:noFill/>
          <a:ln>
            <a:noFill/>
          </a:ln>
        </p:spPr>
        <p:txBody>
          <a:bodyPr spcFirstLastPara="1" wrap="square" lIns="91425" tIns="91425" rIns="91425" bIns="91425" anchor="t" anchorCtr="0"/>
          <a:lstStyle>
            <a:lvl1pPr marL="457200" marR="0" lvl="0" indent="-228600" algn="l" rtl="0">
              <a:lnSpc>
                <a:spcPct val="115000"/>
              </a:lnSpc>
              <a:spcBef>
                <a:spcPts val="0"/>
              </a:spcBef>
              <a:spcAft>
                <a:spcPts val="0"/>
              </a:spcAft>
              <a:buClr>
                <a:schemeClr val="dk2"/>
              </a:buClr>
              <a:buSzPts val="1200"/>
              <a:buFont typeface="Arial"/>
              <a:buNone/>
              <a:defRPr sz="1200" b="0" i="0" u="none" strike="noStrike" cap="none">
                <a:solidFill>
                  <a:schemeClr val="dk2"/>
                </a:solidFill>
                <a:latin typeface="Arial"/>
                <a:ea typeface="Arial"/>
                <a:cs typeface="Arial"/>
                <a:sym typeface="Arial"/>
              </a:defRPr>
            </a:lvl1pPr>
            <a:lvl2pPr marL="914400" marR="0" lvl="1" indent="-228600" algn="l" rtl="0">
              <a:lnSpc>
                <a:spcPct val="115000"/>
              </a:lnSpc>
              <a:spcBef>
                <a:spcPts val="1600"/>
              </a:spcBef>
              <a:spcAft>
                <a:spcPts val="0"/>
              </a:spcAft>
              <a:buClr>
                <a:schemeClr val="dk2"/>
              </a:buClr>
              <a:buSzPts val="1200"/>
              <a:buFont typeface="Arial"/>
              <a:buNone/>
              <a:defRPr sz="1200" b="0" i="0" u="none" strike="noStrike" cap="none">
                <a:solidFill>
                  <a:schemeClr val="dk2"/>
                </a:solidFill>
                <a:latin typeface="Arial"/>
                <a:ea typeface="Arial"/>
                <a:cs typeface="Arial"/>
                <a:sym typeface="Arial"/>
              </a:defRPr>
            </a:lvl2pPr>
            <a:lvl3pPr marL="1371600" marR="0" lvl="2" indent="-228600" algn="l" rtl="0">
              <a:lnSpc>
                <a:spcPct val="115000"/>
              </a:lnSpc>
              <a:spcBef>
                <a:spcPts val="1600"/>
              </a:spcBef>
              <a:spcAft>
                <a:spcPts val="0"/>
              </a:spcAft>
              <a:buClr>
                <a:schemeClr val="dk2"/>
              </a:buClr>
              <a:buSzPts val="1200"/>
              <a:buFont typeface="Arial"/>
              <a:buNone/>
              <a:defRPr sz="1200" b="0" i="0" u="none" strike="noStrike" cap="none">
                <a:solidFill>
                  <a:schemeClr val="dk2"/>
                </a:solidFill>
                <a:latin typeface="Arial"/>
                <a:ea typeface="Arial"/>
                <a:cs typeface="Arial"/>
                <a:sym typeface="Arial"/>
              </a:defRPr>
            </a:lvl3pPr>
            <a:lvl4pPr marL="1828800" marR="0" lvl="3" indent="-228600" algn="l" rtl="0">
              <a:lnSpc>
                <a:spcPct val="115000"/>
              </a:lnSpc>
              <a:spcBef>
                <a:spcPts val="1600"/>
              </a:spcBef>
              <a:spcAft>
                <a:spcPts val="0"/>
              </a:spcAft>
              <a:buClr>
                <a:schemeClr val="dk2"/>
              </a:buClr>
              <a:buSzPts val="1200"/>
              <a:buFont typeface="Arial"/>
              <a:buNone/>
              <a:defRPr sz="1200" b="0" i="0" u="none" strike="noStrike" cap="none">
                <a:solidFill>
                  <a:schemeClr val="dk2"/>
                </a:solidFill>
                <a:latin typeface="Arial"/>
                <a:ea typeface="Arial"/>
                <a:cs typeface="Arial"/>
                <a:sym typeface="Arial"/>
              </a:defRPr>
            </a:lvl4pPr>
            <a:lvl5pPr marL="2286000" marR="0" lvl="4" indent="-228600" algn="l" rtl="0">
              <a:lnSpc>
                <a:spcPct val="115000"/>
              </a:lnSpc>
              <a:spcBef>
                <a:spcPts val="1600"/>
              </a:spcBef>
              <a:spcAft>
                <a:spcPts val="0"/>
              </a:spcAft>
              <a:buClr>
                <a:schemeClr val="dk2"/>
              </a:buClr>
              <a:buSzPts val="1200"/>
              <a:buFont typeface="Arial"/>
              <a:buNone/>
              <a:defRPr sz="1200" b="0" i="0" u="none" strike="noStrike" cap="none">
                <a:solidFill>
                  <a:schemeClr val="dk2"/>
                </a:solidFill>
                <a:latin typeface="Arial"/>
                <a:ea typeface="Arial"/>
                <a:cs typeface="Arial"/>
                <a:sym typeface="Arial"/>
              </a:defRPr>
            </a:lvl5pPr>
            <a:lvl6pPr marL="2743200" marR="0" lvl="5" indent="-228600" algn="l" rtl="0">
              <a:lnSpc>
                <a:spcPct val="115000"/>
              </a:lnSpc>
              <a:spcBef>
                <a:spcPts val="1600"/>
              </a:spcBef>
              <a:spcAft>
                <a:spcPts val="0"/>
              </a:spcAft>
              <a:buClr>
                <a:schemeClr val="dk2"/>
              </a:buClr>
              <a:buSzPts val="1200"/>
              <a:buFont typeface="Arial"/>
              <a:buNone/>
              <a:defRPr sz="1200" b="0" i="0" u="none" strike="noStrike" cap="none">
                <a:solidFill>
                  <a:schemeClr val="dk2"/>
                </a:solidFill>
                <a:latin typeface="Arial"/>
                <a:ea typeface="Arial"/>
                <a:cs typeface="Arial"/>
                <a:sym typeface="Arial"/>
              </a:defRPr>
            </a:lvl6pPr>
            <a:lvl7pPr marL="3200400" marR="0" lvl="6" indent="-228600" algn="l" rtl="0">
              <a:lnSpc>
                <a:spcPct val="115000"/>
              </a:lnSpc>
              <a:spcBef>
                <a:spcPts val="1600"/>
              </a:spcBef>
              <a:spcAft>
                <a:spcPts val="0"/>
              </a:spcAft>
              <a:buClr>
                <a:schemeClr val="dk2"/>
              </a:buClr>
              <a:buSzPts val="1200"/>
              <a:buFont typeface="Arial"/>
              <a:buNone/>
              <a:defRPr sz="1200" b="0" i="0" u="none" strike="noStrike" cap="none">
                <a:solidFill>
                  <a:schemeClr val="dk2"/>
                </a:solidFill>
                <a:latin typeface="Arial"/>
                <a:ea typeface="Arial"/>
                <a:cs typeface="Arial"/>
                <a:sym typeface="Arial"/>
              </a:defRPr>
            </a:lvl7pPr>
            <a:lvl8pPr marL="3657600" marR="0" lvl="7" indent="-228600" algn="l" rtl="0">
              <a:lnSpc>
                <a:spcPct val="115000"/>
              </a:lnSpc>
              <a:spcBef>
                <a:spcPts val="1600"/>
              </a:spcBef>
              <a:spcAft>
                <a:spcPts val="0"/>
              </a:spcAft>
              <a:buClr>
                <a:schemeClr val="dk2"/>
              </a:buClr>
              <a:buSzPts val="1200"/>
              <a:buFont typeface="Arial"/>
              <a:buNone/>
              <a:defRPr sz="1200" b="0" i="0" u="none" strike="noStrike" cap="none">
                <a:solidFill>
                  <a:schemeClr val="dk2"/>
                </a:solidFill>
                <a:latin typeface="Arial"/>
                <a:ea typeface="Arial"/>
                <a:cs typeface="Arial"/>
                <a:sym typeface="Arial"/>
              </a:defRPr>
            </a:lvl8pPr>
            <a:lvl9pPr marL="4114800" marR="0" lvl="8" indent="-228600" algn="l" rtl="0">
              <a:lnSpc>
                <a:spcPct val="115000"/>
              </a:lnSpc>
              <a:spcBef>
                <a:spcPts val="1600"/>
              </a:spcBef>
              <a:spcAft>
                <a:spcPts val="1600"/>
              </a:spcAft>
              <a:buClr>
                <a:schemeClr val="dk2"/>
              </a:buClr>
              <a:buSzPts val="1200"/>
              <a:buFont typeface="Arial"/>
              <a:buNone/>
              <a:defRPr sz="1200" b="0" i="0" u="none" strike="noStrike" cap="none">
                <a:solidFill>
                  <a:schemeClr val="dk2"/>
                </a:solidFill>
                <a:latin typeface="Arial"/>
                <a:ea typeface="Arial"/>
                <a:cs typeface="Arial"/>
                <a:sym typeface="Arial"/>
              </a:defRPr>
            </a:lvl9pPr>
          </a:lstStyle>
          <a:p>
            <a:endParaRPr/>
          </a:p>
        </p:txBody>
      </p:sp>
      <p:sp>
        <p:nvSpPr>
          <p:cNvPr id="33" name="Google Shape;33;p8"/>
          <p:cNvSpPr txBox="1">
            <a:spLocks noGrp="1"/>
          </p:cNvSpPr>
          <p:nvPr>
            <p:ph type="sldNum" idx="12"/>
          </p:nvPr>
        </p:nvSpPr>
        <p:spPr>
          <a:xfrm>
            <a:off x="8472457" y="6217622"/>
            <a:ext cx="548700" cy="5247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sz="1000">
              <a:solidFill>
                <a:schemeClr val="dk2"/>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4"/>
        <p:cNvGrpSpPr/>
        <p:nvPr/>
      </p:nvGrpSpPr>
      <p:grpSpPr>
        <a:xfrm>
          <a:off x="0" y="0"/>
          <a:ext cx="0" cy="0"/>
          <a:chOff x="0" y="0"/>
          <a:chExt cx="0" cy="0"/>
        </a:xfrm>
      </p:grpSpPr>
      <p:sp>
        <p:nvSpPr>
          <p:cNvPr id="35" name="Google Shape;35;p9"/>
          <p:cNvSpPr txBox="1">
            <a:spLocks noGrp="1"/>
          </p:cNvSpPr>
          <p:nvPr>
            <p:ph type="title"/>
          </p:nvPr>
        </p:nvSpPr>
        <p:spPr>
          <a:xfrm>
            <a:off x="490250" y="600200"/>
            <a:ext cx="6367800" cy="5454300"/>
          </a:xfrm>
          <a:prstGeom prst="rect">
            <a:avLst/>
          </a:prstGeom>
          <a:noFill/>
          <a:ln>
            <a:noFill/>
          </a:ln>
        </p:spPr>
        <p:txBody>
          <a:bodyPr spcFirstLastPara="1" wrap="square" lIns="91425" tIns="91425" rIns="91425" bIns="91425" anchor="ctr" anchorCtr="0"/>
          <a:lstStyle>
            <a:lvl1pPr marL="0" marR="0" lvl="0" indent="0" algn="l"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1pPr>
            <a:lvl2pPr lvl="1" indent="0">
              <a:spcBef>
                <a:spcPts val="0"/>
              </a:spcBef>
              <a:spcAft>
                <a:spcPts val="0"/>
              </a:spcAft>
              <a:buClr>
                <a:schemeClr val="dk1"/>
              </a:buClr>
              <a:buSzPts val="4800"/>
              <a:buFont typeface="Arial"/>
              <a:buNone/>
              <a:defRPr sz="4800">
                <a:solidFill>
                  <a:schemeClr val="dk1"/>
                </a:solidFill>
              </a:defRPr>
            </a:lvl2pPr>
            <a:lvl3pPr lvl="2" indent="0">
              <a:spcBef>
                <a:spcPts val="0"/>
              </a:spcBef>
              <a:spcAft>
                <a:spcPts val="0"/>
              </a:spcAft>
              <a:buClr>
                <a:schemeClr val="dk1"/>
              </a:buClr>
              <a:buSzPts val="4800"/>
              <a:buFont typeface="Arial"/>
              <a:buNone/>
              <a:defRPr sz="4800">
                <a:solidFill>
                  <a:schemeClr val="dk1"/>
                </a:solidFill>
              </a:defRPr>
            </a:lvl3pPr>
            <a:lvl4pPr lvl="3" indent="0">
              <a:spcBef>
                <a:spcPts val="0"/>
              </a:spcBef>
              <a:spcAft>
                <a:spcPts val="0"/>
              </a:spcAft>
              <a:buClr>
                <a:schemeClr val="dk1"/>
              </a:buClr>
              <a:buSzPts val="4800"/>
              <a:buFont typeface="Arial"/>
              <a:buNone/>
              <a:defRPr sz="4800">
                <a:solidFill>
                  <a:schemeClr val="dk1"/>
                </a:solidFill>
              </a:defRPr>
            </a:lvl4pPr>
            <a:lvl5pPr lvl="4" indent="0">
              <a:spcBef>
                <a:spcPts val="0"/>
              </a:spcBef>
              <a:spcAft>
                <a:spcPts val="0"/>
              </a:spcAft>
              <a:buClr>
                <a:schemeClr val="dk1"/>
              </a:buClr>
              <a:buSzPts val="4800"/>
              <a:buFont typeface="Arial"/>
              <a:buNone/>
              <a:defRPr sz="4800">
                <a:solidFill>
                  <a:schemeClr val="dk1"/>
                </a:solidFill>
              </a:defRPr>
            </a:lvl5pPr>
            <a:lvl6pPr lvl="5" indent="0">
              <a:spcBef>
                <a:spcPts val="0"/>
              </a:spcBef>
              <a:spcAft>
                <a:spcPts val="0"/>
              </a:spcAft>
              <a:buClr>
                <a:schemeClr val="dk1"/>
              </a:buClr>
              <a:buSzPts val="4800"/>
              <a:buFont typeface="Arial"/>
              <a:buNone/>
              <a:defRPr sz="4800">
                <a:solidFill>
                  <a:schemeClr val="dk1"/>
                </a:solidFill>
              </a:defRPr>
            </a:lvl6pPr>
            <a:lvl7pPr lvl="6" indent="0">
              <a:spcBef>
                <a:spcPts val="0"/>
              </a:spcBef>
              <a:spcAft>
                <a:spcPts val="0"/>
              </a:spcAft>
              <a:buClr>
                <a:schemeClr val="dk1"/>
              </a:buClr>
              <a:buSzPts val="4800"/>
              <a:buFont typeface="Arial"/>
              <a:buNone/>
              <a:defRPr sz="4800">
                <a:solidFill>
                  <a:schemeClr val="dk1"/>
                </a:solidFill>
              </a:defRPr>
            </a:lvl7pPr>
            <a:lvl8pPr lvl="7" indent="0">
              <a:spcBef>
                <a:spcPts val="0"/>
              </a:spcBef>
              <a:spcAft>
                <a:spcPts val="0"/>
              </a:spcAft>
              <a:buClr>
                <a:schemeClr val="dk1"/>
              </a:buClr>
              <a:buSzPts val="4800"/>
              <a:buFont typeface="Arial"/>
              <a:buNone/>
              <a:defRPr sz="4800">
                <a:solidFill>
                  <a:schemeClr val="dk1"/>
                </a:solidFill>
              </a:defRPr>
            </a:lvl8pPr>
            <a:lvl9pPr lvl="8" indent="0">
              <a:spcBef>
                <a:spcPts val="0"/>
              </a:spcBef>
              <a:spcAft>
                <a:spcPts val="0"/>
              </a:spcAft>
              <a:buClr>
                <a:schemeClr val="dk1"/>
              </a:buClr>
              <a:buSzPts val="4800"/>
              <a:buFont typeface="Arial"/>
              <a:buNone/>
              <a:defRPr sz="4800">
                <a:solidFill>
                  <a:schemeClr val="dk1"/>
                </a:solidFill>
              </a:defRPr>
            </a:lvl9pPr>
          </a:lstStyle>
          <a:p>
            <a:endParaRPr/>
          </a:p>
        </p:txBody>
      </p:sp>
      <p:sp>
        <p:nvSpPr>
          <p:cNvPr id="36" name="Google Shape;36;p9"/>
          <p:cNvSpPr txBox="1">
            <a:spLocks noGrp="1"/>
          </p:cNvSpPr>
          <p:nvPr>
            <p:ph type="sldNum" idx="12"/>
          </p:nvPr>
        </p:nvSpPr>
        <p:spPr>
          <a:xfrm>
            <a:off x="8472457" y="6217622"/>
            <a:ext cx="548700" cy="5247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sz="1000">
              <a:solidFill>
                <a:schemeClr val="dk2"/>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7"/>
        <p:cNvGrpSpPr/>
        <p:nvPr/>
      </p:nvGrpSpPr>
      <p:grpSpPr>
        <a:xfrm>
          <a:off x="0" y="0"/>
          <a:ext cx="0" cy="0"/>
          <a:chOff x="0" y="0"/>
          <a:chExt cx="0" cy="0"/>
        </a:xfrm>
      </p:grpSpPr>
      <p:sp>
        <p:nvSpPr>
          <p:cNvPr id="38" name="Google Shape;38;p10"/>
          <p:cNvSpPr/>
          <p:nvPr/>
        </p:nvSpPr>
        <p:spPr>
          <a:xfrm>
            <a:off x="4572000" y="-166"/>
            <a:ext cx="4572000" cy="68580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10"/>
          <p:cNvSpPr txBox="1">
            <a:spLocks noGrp="1"/>
          </p:cNvSpPr>
          <p:nvPr>
            <p:ph type="title"/>
          </p:nvPr>
        </p:nvSpPr>
        <p:spPr>
          <a:xfrm>
            <a:off x="265500" y="1644233"/>
            <a:ext cx="4045200" cy="1976400"/>
          </a:xfrm>
          <a:prstGeom prst="rect">
            <a:avLst/>
          </a:prstGeom>
          <a:noFill/>
          <a:ln>
            <a:noFill/>
          </a:ln>
        </p:spPr>
        <p:txBody>
          <a:bodyPr spcFirstLastPara="1" wrap="square" lIns="91425" tIns="91425" rIns="91425" bIns="91425" anchor="b" anchorCtr="0"/>
          <a:lstStyle>
            <a:lvl1pPr marL="0" marR="0" lvl="0" indent="0"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1pPr>
            <a:lvl2pPr lvl="1" indent="0" algn="ctr">
              <a:spcBef>
                <a:spcPts val="0"/>
              </a:spcBef>
              <a:spcAft>
                <a:spcPts val="0"/>
              </a:spcAft>
              <a:buClr>
                <a:schemeClr val="dk1"/>
              </a:buClr>
              <a:buSzPts val="4200"/>
              <a:buFont typeface="Arial"/>
              <a:buNone/>
              <a:defRPr sz="4200">
                <a:solidFill>
                  <a:schemeClr val="dk1"/>
                </a:solidFill>
              </a:defRPr>
            </a:lvl2pPr>
            <a:lvl3pPr lvl="2" indent="0" algn="ctr">
              <a:spcBef>
                <a:spcPts val="0"/>
              </a:spcBef>
              <a:spcAft>
                <a:spcPts val="0"/>
              </a:spcAft>
              <a:buClr>
                <a:schemeClr val="dk1"/>
              </a:buClr>
              <a:buSzPts val="4200"/>
              <a:buFont typeface="Arial"/>
              <a:buNone/>
              <a:defRPr sz="4200">
                <a:solidFill>
                  <a:schemeClr val="dk1"/>
                </a:solidFill>
              </a:defRPr>
            </a:lvl3pPr>
            <a:lvl4pPr lvl="3" indent="0" algn="ctr">
              <a:spcBef>
                <a:spcPts val="0"/>
              </a:spcBef>
              <a:spcAft>
                <a:spcPts val="0"/>
              </a:spcAft>
              <a:buClr>
                <a:schemeClr val="dk1"/>
              </a:buClr>
              <a:buSzPts val="4200"/>
              <a:buFont typeface="Arial"/>
              <a:buNone/>
              <a:defRPr sz="4200">
                <a:solidFill>
                  <a:schemeClr val="dk1"/>
                </a:solidFill>
              </a:defRPr>
            </a:lvl4pPr>
            <a:lvl5pPr lvl="4" indent="0" algn="ctr">
              <a:spcBef>
                <a:spcPts val="0"/>
              </a:spcBef>
              <a:spcAft>
                <a:spcPts val="0"/>
              </a:spcAft>
              <a:buClr>
                <a:schemeClr val="dk1"/>
              </a:buClr>
              <a:buSzPts val="4200"/>
              <a:buFont typeface="Arial"/>
              <a:buNone/>
              <a:defRPr sz="4200">
                <a:solidFill>
                  <a:schemeClr val="dk1"/>
                </a:solidFill>
              </a:defRPr>
            </a:lvl5pPr>
            <a:lvl6pPr lvl="5" indent="0" algn="ctr">
              <a:spcBef>
                <a:spcPts val="0"/>
              </a:spcBef>
              <a:spcAft>
                <a:spcPts val="0"/>
              </a:spcAft>
              <a:buClr>
                <a:schemeClr val="dk1"/>
              </a:buClr>
              <a:buSzPts val="4200"/>
              <a:buFont typeface="Arial"/>
              <a:buNone/>
              <a:defRPr sz="4200">
                <a:solidFill>
                  <a:schemeClr val="dk1"/>
                </a:solidFill>
              </a:defRPr>
            </a:lvl6pPr>
            <a:lvl7pPr lvl="6" indent="0" algn="ctr">
              <a:spcBef>
                <a:spcPts val="0"/>
              </a:spcBef>
              <a:spcAft>
                <a:spcPts val="0"/>
              </a:spcAft>
              <a:buClr>
                <a:schemeClr val="dk1"/>
              </a:buClr>
              <a:buSzPts val="4200"/>
              <a:buFont typeface="Arial"/>
              <a:buNone/>
              <a:defRPr sz="4200">
                <a:solidFill>
                  <a:schemeClr val="dk1"/>
                </a:solidFill>
              </a:defRPr>
            </a:lvl7pPr>
            <a:lvl8pPr lvl="7" indent="0" algn="ctr">
              <a:spcBef>
                <a:spcPts val="0"/>
              </a:spcBef>
              <a:spcAft>
                <a:spcPts val="0"/>
              </a:spcAft>
              <a:buClr>
                <a:schemeClr val="dk1"/>
              </a:buClr>
              <a:buSzPts val="4200"/>
              <a:buFont typeface="Arial"/>
              <a:buNone/>
              <a:defRPr sz="4200">
                <a:solidFill>
                  <a:schemeClr val="dk1"/>
                </a:solidFill>
              </a:defRPr>
            </a:lvl8pPr>
            <a:lvl9pPr lvl="8" indent="0" algn="ctr">
              <a:spcBef>
                <a:spcPts val="0"/>
              </a:spcBef>
              <a:spcAft>
                <a:spcPts val="0"/>
              </a:spcAft>
              <a:buClr>
                <a:schemeClr val="dk1"/>
              </a:buClr>
              <a:buSzPts val="4200"/>
              <a:buFont typeface="Arial"/>
              <a:buNone/>
              <a:defRPr sz="4200">
                <a:solidFill>
                  <a:schemeClr val="dk1"/>
                </a:solidFill>
              </a:defRPr>
            </a:lvl9pPr>
          </a:lstStyle>
          <a:p>
            <a:endParaRPr/>
          </a:p>
        </p:txBody>
      </p:sp>
      <p:sp>
        <p:nvSpPr>
          <p:cNvPr id="40" name="Google Shape;40;p10"/>
          <p:cNvSpPr txBox="1">
            <a:spLocks noGrp="1"/>
          </p:cNvSpPr>
          <p:nvPr>
            <p:ph type="subTitle" idx="1"/>
          </p:nvPr>
        </p:nvSpPr>
        <p:spPr>
          <a:xfrm>
            <a:off x="265500" y="3737433"/>
            <a:ext cx="4045200" cy="1646700"/>
          </a:xfrm>
          <a:prstGeom prst="rect">
            <a:avLst/>
          </a:prstGeom>
          <a:noFill/>
          <a:ln>
            <a:noFill/>
          </a:ln>
        </p:spPr>
        <p:txBody>
          <a:bodyPr spcFirstLastPara="1" wrap="square" lIns="91425" tIns="91425" rIns="91425" bIns="91425" anchor="t" anchorCtr="0"/>
          <a:lstStyle>
            <a:lvl1pPr marL="0" marR="0" lvl="0" indent="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1pPr>
            <a:lvl2pPr marL="0" marR="0" lvl="1" indent="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2pPr>
            <a:lvl3pPr marL="0" marR="0" lvl="2" indent="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3pPr>
            <a:lvl4pPr marL="0" marR="0" lvl="3" indent="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4pPr>
            <a:lvl5pPr marL="0" marR="0" lvl="4" indent="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5pPr>
            <a:lvl6pPr marL="0" marR="0" lvl="5" indent="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6pPr>
            <a:lvl7pPr marL="0" marR="0" lvl="6" indent="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7pPr>
            <a:lvl8pPr marL="0" marR="0" lvl="7" indent="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8pPr>
            <a:lvl9pPr marL="0" marR="0" lvl="8" indent="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9pPr>
          </a:lstStyle>
          <a:p>
            <a:endParaRPr/>
          </a:p>
        </p:txBody>
      </p:sp>
      <p:sp>
        <p:nvSpPr>
          <p:cNvPr id="41" name="Google Shape;41;p10"/>
          <p:cNvSpPr txBox="1">
            <a:spLocks noGrp="1"/>
          </p:cNvSpPr>
          <p:nvPr>
            <p:ph type="body" idx="2"/>
          </p:nvPr>
        </p:nvSpPr>
        <p:spPr>
          <a:xfrm>
            <a:off x="4939500" y="965433"/>
            <a:ext cx="3837000" cy="4926900"/>
          </a:xfrm>
          <a:prstGeom prst="rect">
            <a:avLst/>
          </a:prstGeom>
          <a:noFill/>
          <a:ln>
            <a:noFill/>
          </a:ln>
        </p:spPr>
        <p:txBody>
          <a:bodyPr spcFirstLastPara="1" wrap="square" lIns="91425" tIns="91425" rIns="91425" bIns="91425" anchor="ctr" anchorCtr="0"/>
          <a:lstStyle>
            <a:lvl1pPr marL="457200" marR="0" lvl="0" indent="-228600" algn="l" rtl="0">
              <a:lnSpc>
                <a:spcPct val="115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1pPr>
            <a:lvl2pPr marL="914400" marR="0" lvl="1"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2pPr>
            <a:lvl3pPr marL="1371600" marR="0" lvl="2"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3pPr>
            <a:lvl4pPr marL="1828800" marR="0" lvl="3"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4pPr>
            <a:lvl5pPr marL="2286000" marR="0" lvl="4"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5pPr>
            <a:lvl6pPr marL="2743200" marR="0" lvl="5"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6pPr>
            <a:lvl7pPr marL="3200400" marR="0" lvl="6"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7pPr>
            <a:lvl8pPr marL="3657600" marR="0" lvl="7"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8pPr>
            <a:lvl9pPr marL="4114800" marR="0" lvl="8" indent="-228600" algn="l" rtl="0">
              <a:lnSpc>
                <a:spcPct val="115000"/>
              </a:lnSpc>
              <a:spcBef>
                <a:spcPts val="1600"/>
              </a:spcBef>
              <a:spcAft>
                <a:spcPts val="1600"/>
              </a:spcAft>
              <a:buClr>
                <a:schemeClr val="dk2"/>
              </a:buClr>
              <a:buSzPts val="1400"/>
              <a:buFont typeface="Arial"/>
              <a:buNone/>
              <a:defRPr sz="1400" b="0" i="0" u="none" strike="noStrike" cap="none">
                <a:solidFill>
                  <a:schemeClr val="dk2"/>
                </a:solidFill>
                <a:latin typeface="Arial"/>
                <a:ea typeface="Arial"/>
                <a:cs typeface="Arial"/>
                <a:sym typeface="Arial"/>
              </a:defRPr>
            </a:lvl9pPr>
          </a:lstStyle>
          <a:p>
            <a:endParaRPr/>
          </a:p>
        </p:txBody>
      </p:sp>
      <p:sp>
        <p:nvSpPr>
          <p:cNvPr id="42" name="Google Shape;42;p10"/>
          <p:cNvSpPr txBox="1">
            <a:spLocks noGrp="1"/>
          </p:cNvSpPr>
          <p:nvPr>
            <p:ph type="sldNum" idx="12"/>
          </p:nvPr>
        </p:nvSpPr>
        <p:spPr>
          <a:xfrm>
            <a:off x="8472457" y="6217622"/>
            <a:ext cx="548700" cy="5247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sz="1000">
              <a:solidFill>
                <a:schemeClr val="dk2"/>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3"/>
        <p:cNvGrpSpPr/>
        <p:nvPr/>
      </p:nvGrpSpPr>
      <p:grpSpPr>
        <a:xfrm>
          <a:off x="0" y="0"/>
          <a:ext cx="0" cy="0"/>
          <a:chOff x="0" y="0"/>
          <a:chExt cx="0" cy="0"/>
        </a:xfrm>
      </p:grpSpPr>
      <p:sp>
        <p:nvSpPr>
          <p:cNvPr id="44" name="Google Shape;44;p11"/>
          <p:cNvSpPr txBox="1">
            <a:spLocks noGrp="1"/>
          </p:cNvSpPr>
          <p:nvPr>
            <p:ph type="body" idx="1"/>
          </p:nvPr>
        </p:nvSpPr>
        <p:spPr>
          <a:xfrm>
            <a:off x="311700" y="5640766"/>
            <a:ext cx="5998800" cy="806700"/>
          </a:xfrm>
          <a:prstGeom prst="rect">
            <a:avLst/>
          </a:prstGeom>
          <a:noFill/>
          <a:ln>
            <a:noFill/>
          </a:ln>
        </p:spPr>
        <p:txBody>
          <a:bodyPr spcFirstLastPara="1" wrap="square" lIns="91425" tIns="91425" rIns="91425" bIns="91425" anchor="ctr" anchorCtr="0"/>
          <a:lstStyle>
            <a:lvl1pPr marL="457200" marR="0" lvl="0" indent="-228600" algn="l" rtl="0">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1pPr>
            <a:lvl2pPr marL="914400" marR="0" lvl="1" indent="-228600" algn="l" rtl="0">
              <a:lnSpc>
                <a:spcPct val="115000"/>
              </a:lnSpc>
              <a:spcBef>
                <a:spcPts val="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2pPr>
            <a:lvl3pPr marL="1371600" marR="0" lvl="2"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3pPr>
            <a:lvl4pPr marL="1828800" marR="0" lvl="3"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4pPr>
            <a:lvl5pPr marL="2286000" marR="0" lvl="4"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5pPr>
            <a:lvl6pPr marL="2743200" marR="0" lvl="5"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6pPr>
            <a:lvl7pPr marL="3200400" marR="0" lvl="6"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7pPr>
            <a:lvl8pPr marL="3657600" marR="0" lvl="7"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8pPr>
            <a:lvl9pPr marL="4114800" marR="0" lvl="8" indent="-228600" algn="l" rtl="0">
              <a:lnSpc>
                <a:spcPct val="115000"/>
              </a:lnSpc>
              <a:spcBef>
                <a:spcPts val="1600"/>
              </a:spcBef>
              <a:spcAft>
                <a:spcPts val="1600"/>
              </a:spcAft>
              <a:buClr>
                <a:schemeClr val="dk2"/>
              </a:buClr>
              <a:buSzPts val="1400"/>
              <a:buFont typeface="Arial"/>
              <a:buNone/>
              <a:defRPr sz="1400" b="0" i="0" u="none" strike="noStrike" cap="none">
                <a:solidFill>
                  <a:schemeClr val="dk2"/>
                </a:solidFill>
                <a:latin typeface="Arial"/>
                <a:ea typeface="Arial"/>
                <a:cs typeface="Arial"/>
                <a:sym typeface="Arial"/>
              </a:defRPr>
            </a:lvl9pPr>
          </a:lstStyle>
          <a:p>
            <a:endParaRPr/>
          </a:p>
        </p:txBody>
      </p:sp>
      <p:sp>
        <p:nvSpPr>
          <p:cNvPr id="45" name="Google Shape;45;p11"/>
          <p:cNvSpPr txBox="1">
            <a:spLocks noGrp="1"/>
          </p:cNvSpPr>
          <p:nvPr>
            <p:ph type="sldNum" idx="12"/>
          </p:nvPr>
        </p:nvSpPr>
        <p:spPr>
          <a:xfrm>
            <a:off x="8472457" y="6217622"/>
            <a:ext cx="548700" cy="5247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sz="1000">
              <a:solidFill>
                <a:schemeClr val="dk2"/>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6"/>
        <p:cNvGrpSpPr/>
        <p:nvPr/>
      </p:nvGrpSpPr>
      <p:grpSpPr>
        <a:xfrm>
          <a:off x="0" y="0"/>
          <a:ext cx="0" cy="0"/>
          <a:chOff x="0" y="0"/>
          <a:chExt cx="0" cy="0"/>
        </a:xfrm>
      </p:grpSpPr>
      <p:sp>
        <p:nvSpPr>
          <p:cNvPr id="47" name="Google Shape;47;p12"/>
          <p:cNvSpPr txBox="1">
            <a:spLocks noGrp="1"/>
          </p:cNvSpPr>
          <p:nvPr>
            <p:ph type="title"/>
          </p:nvPr>
        </p:nvSpPr>
        <p:spPr>
          <a:xfrm>
            <a:off x="311700" y="1474833"/>
            <a:ext cx="8520600" cy="2618100"/>
          </a:xfrm>
          <a:prstGeom prst="rect">
            <a:avLst/>
          </a:prstGeom>
          <a:noFill/>
          <a:ln>
            <a:noFill/>
          </a:ln>
        </p:spPr>
        <p:txBody>
          <a:bodyPr spcFirstLastPara="1" wrap="square" lIns="91425" tIns="91425" rIns="91425" bIns="91425" anchor="b" anchorCtr="0"/>
          <a:lstStyle>
            <a:lvl1pPr marL="0" marR="0" lvl="0" indent="0" algn="ctr" rtl="0">
              <a:lnSpc>
                <a:spcPct val="100000"/>
              </a:lnSpc>
              <a:spcBef>
                <a:spcPts val="0"/>
              </a:spcBef>
              <a:spcAft>
                <a:spcPts val="0"/>
              </a:spcAft>
              <a:buClr>
                <a:schemeClr val="dk1"/>
              </a:buClr>
              <a:buSzPts val="12000"/>
              <a:buFont typeface="Arial"/>
              <a:buNone/>
              <a:defRPr sz="12000" b="0" i="0" u="none" strike="noStrike" cap="none">
                <a:solidFill>
                  <a:schemeClr val="dk1"/>
                </a:solidFill>
                <a:latin typeface="Arial"/>
                <a:ea typeface="Arial"/>
                <a:cs typeface="Arial"/>
                <a:sym typeface="Arial"/>
              </a:defRPr>
            </a:lvl1pPr>
            <a:lvl2pPr lvl="1" indent="0" algn="ctr">
              <a:spcBef>
                <a:spcPts val="0"/>
              </a:spcBef>
              <a:spcAft>
                <a:spcPts val="0"/>
              </a:spcAft>
              <a:buClr>
                <a:schemeClr val="dk1"/>
              </a:buClr>
              <a:buSzPts val="12000"/>
              <a:buFont typeface="Arial"/>
              <a:buNone/>
              <a:defRPr sz="12000">
                <a:solidFill>
                  <a:schemeClr val="dk1"/>
                </a:solidFill>
              </a:defRPr>
            </a:lvl2pPr>
            <a:lvl3pPr lvl="2" indent="0" algn="ctr">
              <a:spcBef>
                <a:spcPts val="0"/>
              </a:spcBef>
              <a:spcAft>
                <a:spcPts val="0"/>
              </a:spcAft>
              <a:buClr>
                <a:schemeClr val="dk1"/>
              </a:buClr>
              <a:buSzPts val="12000"/>
              <a:buFont typeface="Arial"/>
              <a:buNone/>
              <a:defRPr sz="12000">
                <a:solidFill>
                  <a:schemeClr val="dk1"/>
                </a:solidFill>
              </a:defRPr>
            </a:lvl3pPr>
            <a:lvl4pPr lvl="3" indent="0" algn="ctr">
              <a:spcBef>
                <a:spcPts val="0"/>
              </a:spcBef>
              <a:spcAft>
                <a:spcPts val="0"/>
              </a:spcAft>
              <a:buClr>
                <a:schemeClr val="dk1"/>
              </a:buClr>
              <a:buSzPts val="12000"/>
              <a:buFont typeface="Arial"/>
              <a:buNone/>
              <a:defRPr sz="12000">
                <a:solidFill>
                  <a:schemeClr val="dk1"/>
                </a:solidFill>
              </a:defRPr>
            </a:lvl4pPr>
            <a:lvl5pPr lvl="4" indent="0" algn="ctr">
              <a:spcBef>
                <a:spcPts val="0"/>
              </a:spcBef>
              <a:spcAft>
                <a:spcPts val="0"/>
              </a:spcAft>
              <a:buClr>
                <a:schemeClr val="dk1"/>
              </a:buClr>
              <a:buSzPts val="12000"/>
              <a:buFont typeface="Arial"/>
              <a:buNone/>
              <a:defRPr sz="12000">
                <a:solidFill>
                  <a:schemeClr val="dk1"/>
                </a:solidFill>
              </a:defRPr>
            </a:lvl5pPr>
            <a:lvl6pPr lvl="5" indent="0" algn="ctr">
              <a:spcBef>
                <a:spcPts val="0"/>
              </a:spcBef>
              <a:spcAft>
                <a:spcPts val="0"/>
              </a:spcAft>
              <a:buClr>
                <a:schemeClr val="dk1"/>
              </a:buClr>
              <a:buSzPts val="12000"/>
              <a:buFont typeface="Arial"/>
              <a:buNone/>
              <a:defRPr sz="12000">
                <a:solidFill>
                  <a:schemeClr val="dk1"/>
                </a:solidFill>
              </a:defRPr>
            </a:lvl6pPr>
            <a:lvl7pPr lvl="6" indent="0" algn="ctr">
              <a:spcBef>
                <a:spcPts val="0"/>
              </a:spcBef>
              <a:spcAft>
                <a:spcPts val="0"/>
              </a:spcAft>
              <a:buClr>
                <a:schemeClr val="dk1"/>
              </a:buClr>
              <a:buSzPts val="12000"/>
              <a:buFont typeface="Arial"/>
              <a:buNone/>
              <a:defRPr sz="12000">
                <a:solidFill>
                  <a:schemeClr val="dk1"/>
                </a:solidFill>
              </a:defRPr>
            </a:lvl7pPr>
            <a:lvl8pPr lvl="7" indent="0" algn="ctr">
              <a:spcBef>
                <a:spcPts val="0"/>
              </a:spcBef>
              <a:spcAft>
                <a:spcPts val="0"/>
              </a:spcAft>
              <a:buClr>
                <a:schemeClr val="dk1"/>
              </a:buClr>
              <a:buSzPts val="12000"/>
              <a:buFont typeface="Arial"/>
              <a:buNone/>
              <a:defRPr sz="12000">
                <a:solidFill>
                  <a:schemeClr val="dk1"/>
                </a:solidFill>
              </a:defRPr>
            </a:lvl8pPr>
            <a:lvl9pPr lvl="8" indent="0" algn="ctr">
              <a:spcBef>
                <a:spcPts val="0"/>
              </a:spcBef>
              <a:spcAft>
                <a:spcPts val="0"/>
              </a:spcAft>
              <a:buClr>
                <a:schemeClr val="dk1"/>
              </a:buClr>
              <a:buSzPts val="12000"/>
              <a:buFont typeface="Arial"/>
              <a:buNone/>
              <a:defRPr sz="12000">
                <a:solidFill>
                  <a:schemeClr val="dk1"/>
                </a:solidFill>
              </a:defRPr>
            </a:lvl9pPr>
          </a:lstStyle>
          <a:p>
            <a:endParaRPr/>
          </a:p>
        </p:txBody>
      </p:sp>
      <p:sp>
        <p:nvSpPr>
          <p:cNvPr id="48" name="Google Shape;48;p12"/>
          <p:cNvSpPr txBox="1">
            <a:spLocks noGrp="1"/>
          </p:cNvSpPr>
          <p:nvPr>
            <p:ph type="body" idx="1"/>
          </p:nvPr>
        </p:nvSpPr>
        <p:spPr>
          <a:xfrm>
            <a:off x="311700" y="4202966"/>
            <a:ext cx="8520600" cy="1734300"/>
          </a:xfrm>
          <a:prstGeom prst="rect">
            <a:avLst/>
          </a:prstGeom>
          <a:noFill/>
          <a:ln>
            <a:noFill/>
          </a:ln>
        </p:spPr>
        <p:txBody>
          <a:bodyPr spcFirstLastPara="1" wrap="square" lIns="91425" tIns="91425" rIns="91425" bIns="91425" anchor="t" anchorCtr="0"/>
          <a:lstStyle>
            <a:lvl1pPr marL="457200" marR="0" lvl="0" indent="-228600" algn="ctr" rtl="0">
              <a:lnSpc>
                <a:spcPct val="115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1pPr>
            <a:lvl2pPr marL="914400" marR="0" lvl="1" indent="-228600" algn="ctr"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2pPr>
            <a:lvl3pPr marL="1371600" marR="0" lvl="2" indent="-228600" algn="ctr"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3pPr>
            <a:lvl4pPr marL="1828800" marR="0" lvl="3" indent="-228600" algn="ctr"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4pPr>
            <a:lvl5pPr marL="2286000" marR="0" lvl="4" indent="-228600" algn="ctr"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5pPr>
            <a:lvl6pPr marL="2743200" marR="0" lvl="5" indent="-228600" algn="ctr"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6pPr>
            <a:lvl7pPr marL="3200400" marR="0" lvl="6" indent="-228600" algn="ctr"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7pPr>
            <a:lvl8pPr marL="3657600" marR="0" lvl="7" indent="-228600" algn="ctr"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8pPr>
            <a:lvl9pPr marL="4114800" marR="0" lvl="8" indent="-228600" algn="ctr" rtl="0">
              <a:lnSpc>
                <a:spcPct val="115000"/>
              </a:lnSpc>
              <a:spcBef>
                <a:spcPts val="1600"/>
              </a:spcBef>
              <a:spcAft>
                <a:spcPts val="1600"/>
              </a:spcAft>
              <a:buClr>
                <a:schemeClr val="dk2"/>
              </a:buClr>
              <a:buSzPts val="1400"/>
              <a:buFont typeface="Arial"/>
              <a:buNone/>
              <a:defRPr sz="1400" b="0" i="0" u="none" strike="noStrike" cap="none">
                <a:solidFill>
                  <a:schemeClr val="dk2"/>
                </a:solidFill>
                <a:latin typeface="Arial"/>
                <a:ea typeface="Arial"/>
                <a:cs typeface="Arial"/>
                <a:sym typeface="Arial"/>
              </a:defRPr>
            </a:lvl9pPr>
          </a:lstStyle>
          <a:p>
            <a:endParaRPr/>
          </a:p>
        </p:txBody>
      </p:sp>
      <p:sp>
        <p:nvSpPr>
          <p:cNvPr id="49" name="Google Shape;49;p12"/>
          <p:cNvSpPr txBox="1">
            <a:spLocks noGrp="1"/>
          </p:cNvSpPr>
          <p:nvPr>
            <p:ph type="sldNum" idx="12"/>
          </p:nvPr>
        </p:nvSpPr>
        <p:spPr>
          <a:xfrm>
            <a:off x="8472457" y="6217622"/>
            <a:ext cx="548700" cy="5247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sz="1000">
              <a:solidFill>
                <a:schemeClr val="dk2"/>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6"/>
            <a:ext cx="8520600" cy="7635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indent="0">
              <a:spcBef>
                <a:spcPts val="0"/>
              </a:spcBef>
              <a:spcAft>
                <a:spcPts val="0"/>
              </a:spcAft>
              <a:buClr>
                <a:schemeClr val="dk1"/>
              </a:buClr>
              <a:buSzPts val="2800"/>
              <a:buFont typeface="Arial"/>
              <a:buNone/>
              <a:defRPr sz="2800">
                <a:solidFill>
                  <a:schemeClr val="dk1"/>
                </a:solidFill>
              </a:defRPr>
            </a:lvl2pPr>
            <a:lvl3pPr lvl="2" indent="0">
              <a:spcBef>
                <a:spcPts val="0"/>
              </a:spcBef>
              <a:spcAft>
                <a:spcPts val="0"/>
              </a:spcAft>
              <a:buClr>
                <a:schemeClr val="dk1"/>
              </a:buClr>
              <a:buSzPts val="2800"/>
              <a:buFont typeface="Arial"/>
              <a:buNone/>
              <a:defRPr sz="2800">
                <a:solidFill>
                  <a:schemeClr val="dk1"/>
                </a:solidFill>
              </a:defRPr>
            </a:lvl3pPr>
            <a:lvl4pPr lvl="3" indent="0">
              <a:spcBef>
                <a:spcPts val="0"/>
              </a:spcBef>
              <a:spcAft>
                <a:spcPts val="0"/>
              </a:spcAft>
              <a:buClr>
                <a:schemeClr val="dk1"/>
              </a:buClr>
              <a:buSzPts val="2800"/>
              <a:buFont typeface="Arial"/>
              <a:buNone/>
              <a:defRPr sz="2800">
                <a:solidFill>
                  <a:schemeClr val="dk1"/>
                </a:solidFill>
              </a:defRPr>
            </a:lvl4pPr>
            <a:lvl5pPr lvl="4" indent="0">
              <a:spcBef>
                <a:spcPts val="0"/>
              </a:spcBef>
              <a:spcAft>
                <a:spcPts val="0"/>
              </a:spcAft>
              <a:buClr>
                <a:schemeClr val="dk1"/>
              </a:buClr>
              <a:buSzPts val="2800"/>
              <a:buFont typeface="Arial"/>
              <a:buNone/>
              <a:defRPr sz="2800">
                <a:solidFill>
                  <a:schemeClr val="dk1"/>
                </a:solidFill>
              </a:defRPr>
            </a:lvl5pPr>
            <a:lvl6pPr lvl="5" indent="0">
              <a:spcBef>
                <a:spcPts val="0"/>
              </a:spcBef>
              <a:spcAft>
                <a:spcPts val="0"/>
              </a:spcAft>
              <a:buClr>
                <a:schemeClr val="dk1"/>
              </a:buClr>
              <a:buSzPts val="2800"/>
              <a:buFont typeface="Arial"/>
              <a:buNone/>
              <a:defRPr sz="2800">
                <a:solidFill>
                  <a:schemeClr val="dk1"/>
                </a:solidFill>
              </a:defRPr>
            </a:lvl6pPr>
            <a:lvl7pPr lvl="6" indent="0">
              <a:spcBef>
                <a:spcPts val="0"/>
              </a:spcBef>
              <a:spcAft>
                <a:spcPts val="0"/>
              </a:spcAft>
              <a:buClr>
                <a:schemeClr val="dk1"/>
              </a:buClr>
              <a:buSzPts val="2800"/>
              <a:buFont typeface="Arial"/>
              <a:buNone/>
              <a:defRPr sz="2800">
                <a:solidFill>
                  <a:schemeClr val="dk1"/>
                </a:solidFill>
              </a:defRPr>
            </a:lvl7pPr>
            <a:lvl8pPr lvl="7" indent="0">
              <a:spcBef>
                <a:spcPts val="0"/>
              </a:spcBef>
              <a:spcAft>
                <a:spcPts val="0"/>
              </a:spcAft>
              <a:buClr>
                <a:schemeClr val="dk1"/>
              </a:buClr>
              <a:buSzPts val="2800"/>
              <a:buFont typeface="Arial"/>
              <a:buNone/>
              <a:defRPr sz="2800">
                <a:solidFill>
                  <a:schemeClr val="dk1"/>
                </a:solidFill>
              </a:defRPr>
            </a:lvl8pPr>
            <a:lvl9pPr lvl="8" indent="0">
              <a:spcBef>
                <a:spcPts val="0"/>
              </a:spcBef>
              <a:spcAft>
                <a:spcPts val="0"/>
              </a:spcAft>
              <a:buClr>
                <a:schemeClr val="dk1"/>
              </a:buClr>
              <a:buSzPts val="2800"/>
              <a:buFont typeface="Arial"/>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lstStyle>
            <a:lvl1pPr marL="457200" marR="0" lvl="0" indent="-228600" algn="l" rtl="0">
              <a:lnSpc>
                <a:spcPct val="115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1pPr>
            <a:lvl2pPr marL="914400" marR="0" lvl="1"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2pPr>
            <a:lvl3pPr marL="1371600" marR="0" lvl="2"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3pPr>
            <a:lvl4pPr marL="1828800" marR="0" lvl="3"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4pPr>
            <a:lvl5pPr marL="2286000" marR="0" lvl="4"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5pPr>
            <a:lvl6pPr marL="2743200" marR="0" lvl="5"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6pPr>
            <a:lvl7pPr marL="3200400" marR="0" lvl="6"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7pPr>
            <a:lvl8pPr marL="3657600" marR="0" lvl="7"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8pPr>
            <a:lvl9pPr marL="4114800" marR="0" lvl="8" indent="-228600" algn="l" rtl="0">
              <a:lnSpc>
                <a:spcPct val="115000"/>
              </a:lnSpc>
              <a:spcBef>
                <a:spcPts val="1600"/>
              </a:spcBef>
              <a:spcAft>
                <a:spcPts val="1600"/>
              </a:spcAft>
              <a:buClr>
                <a:schemeClr val="dk2"/>
              </a:buClr>
              <a:buSzPts val="1400"/>
              <a:buFont typeface="Arial"/>
              <a:buNone/>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7"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chart" Target="../charts/chart6.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chart" Target="../charts/chart8.xml"/><Relationship Id="rId4" Type="http://schemas.openxmlformats.org/officeDocument/2006/relationships/chart" Target="../charts/chart7.xml"/></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chart" Target="../charts/chart11.xml"/><Relationship Id="rId4" Type="http://schemas.openxmlformats.org/officeDocument/2006/relationships/chart" Target="../charts/chart10.xml"/></Relationships>
</file>

<file path=ppt/slides/_rels/slide20.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2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maps.test-and-trace.nhs.uk/findatestcenter.html"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mailto:covidhelp@community-links.org"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mailto:covidhelp@community-link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186C7-8747-4C44-AA60-4231096C9583}"/>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011900D3-5DD9-714C-A043-C22774ACAA74}"/>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7E5C1170-6B63-B744-B8A3-CC59371461AC}"/>
              </a:ext>
            </a:extLst>
          </p:cNvPr>
          <p:cNvSpPr>
            <a:spLocks noGrp="1"/>
          </p:cNvSpPr>
          <p:nvPr>
            <p:ph type="body" idx="2"/>
          </p:nvPr>
        </p:nvSpPr>
        <p:spPr/>
        <p:txBody>
          <a:bodyPr/>
          <a:lstStyle/>
          <a:p>
            <a:endParaRPr lang="en-US"/>
          </a:p>
        </p:txBody>
      </p:sp>
      <p:pic>
        <p:nvPicPr>
          <p:cNvPr id="6" name="Picture 5" descr="Graphical user interface, text, application&#10;&#10;Description automatically generated">
            <a:extLst>
              <a:ext uri="{FF2B5EF4-FFF2-40B4-BE49-F238E27FC236}">
                <a16:creationId xmlns:a16="http://schemas.microsoft.com/office/drawing/2014/main" id="{F5C7033A-F35C-5346-8435-650117B21196}"/>
              </a:ext>
            </a:extLst>
          </p:cNvPr>
          <p:cNvPicPr>
            <a:picLocks noChangeAspect="1"/>
          </p:cNvPicPr>
          <p:nvPr/>
        </p:nvPicPr>
        <p:blipFill>
          <a:blip r:embed="rId3"/>
          <a:stretch>
            <a:fillRect/>
          </a:stretch>
        </p:blipFill>
        <p:spPr>
          <a:xfrm>
            <a:off x="0" y="0"/>
            <a:ext cx="9144000" cy="6852242"/>
          </a:xfrm>
          <a:prstGeom prst="rect">
            <a:avLst/>
          </a:prstGeom>
        </p:spPr>
      </p:pic>
      <p:sp>
        <p:nvSpPr>
          <p:cNvPr id="5" name="TextBox 4"/>
          <p:cNvSpPr txBox="1"/>
          <p:nvPr/>
        </p:nvSpPr>
        <p:spPr>
          <a:xfrm>
            <a:off x="506028" y="1439211"/>
            <a:ext cx="8211844" cy="3970318"/>
          </a:xfrm>
          <a:prstGeom prst="rect">
            <a:avLst/>
          </a:prstGeom>
          <a:noFill/>
        </p:spPr>
        <p:txBody>
          <a:bodyPr wrap="square" rtlCol="0">
            <a:spAutoFit/>
          </a:bodyPr>
          <a:lstStyle/>
          <a:p>
            <a:pPr algn="ctr"/>
            <a:r>
              <a:rPr lang="en-GB" sz="2800" b="1" kern="1200" dirty="0">
                <a:solidFill>
                  <a:srgbClr val="44546A"/>
                </a:solidFill>
                <a:latin typeface="Calibri Light" panose="020F0302020204030204"/>
                <a:ea typeface="+mj-ea"/>
                <a:cs typeface="+mj-cs"/>
              </a:rPr>
              <a:t>Insights to understand residents thoughts and experiences of Test, Trace, Isolate</a:t>
            </a:r>
            <a:br>
              <a:rPr lang="en-GB" sz="2800" b="1" kern="1200" dirty="0">
                <a:solidFill>
                  <a:srgbClr val="44546A"/>
                </a:solidFill>
                <a:latin typeface="Calibri Light" panose="020F0302020204030204"/>
                <a:ea typeface="+mj-ea"/>
                <a:cs typeface="+mj-cs"/>
              </a:rPr>
            </a:br>
            <a:r>
              <a:rPr lang="en-GB" sz="2800" b="1" kern="1200" dirty="0">
                <a:solidFill>
                  <a:srgbClr val="ED7D31"/>
                </a:solidFill>
                <a:latin typeface="Calibri Light" panose="020F0302020204030204"/>
                <a:ea typeface="+mj-ea"/>
                <a:cs typeface="+mj-cs"/>
              </a:rPr>
              <a:t/>
            </a:r>
            <a:br>
              <a:rPr lang="en-GB" sz="2800" b="1" kern="1200" dirty="0">
                <a:solidFill>
                  <a:srgbClr val="ED7D31"/>
                </a:solidFill>
                <a:latin typeface="Calibri Light" panose="020F0302020204030204"/>
                <a:ea typeface="+mj-ea"/>
                <a:cs typeface="+mj-cs"/>
              </a:rPr>
            </a:br>
            <a:r>
              <a:rPr lang="en-GB" sz="2800" b="1" kern="1200" dirty="0">
                <a:solidFill>
                  <a:srgbClr val="ED7D31"/>
                </a:solidFill>
                <a:latin typeface="Calibri Light" panose="020F0302020204030204"/>
                <a:ea typeface="MS PGothic" panose="020B0600070205080204" pitchFamily="34" charset="-128"/>
                <a:cs typeface="ＭＳ Ｐゴシック" charset="0"/>
              </a:rPr>
              <a:t>What helps, what gets in </a:t>
            </a:r>
            <a:r>
              <a:rPr lang="en-GB" sz="2800" b="1" kern="1200">
                <a:solidFill>
                  <a:srgbClr val="ED7D31"/>
                </a:solidFill>
                <a:latin typeface="Calibri Light" panose="020F0302020204030204"/>
                <a:ea typeface="MS PGothic" panose="020B0600070205080204" pitchFamily="34" charset="-128"/>
                <a:cs typeface="ＭＳ Ｐゴシック" charset="0"/>
              </a:rPr>
              <a:t>the </a:t>
            </a:r>
            <a:r>
              <a:rPr lang="en-GB" sz="2800" b="1" kern="1200" smtClean="0">
                <a:solidFill>
                  <a:srgbClr val="ED7D31"/>
                </a:solidFill>
                <a:latin typeface="Calibri Light" panose="020F0302020204030204"/>
                <a:ea typeface="MS PGothic" panose="020B0600070205080204" pitchFamily="34" charset="-128"/>
                <a:cs typeface="ＭＳ Ｐゴシック" charset="0"/>
              </a:rPr>
              <a:t>way </a:t>
            </a:r>
            <a:r>
              <a:rPr lang="en-GB" sz="2800" b="1" kern="1200" dirty="0">
                <a:solidFill>
                  <a:srgbClr val="ED7D31"/>
                </a:solidFill>
                <a:latin typeface="Calibri Light" panose="020F0302020204030204"/>
                <a:ea typeface="MS PGothic" panose="020B0600070205080204" pitchFamily="34" charset="-128"/>
                <a:cs typeface="ＭＳ Ｐゴシック" charset="0"/>
              </a:rPr>
              <a:t>of being able to self-isolate?</a:t>
            </a:r>
            <a:br>
              <a:rPr lang="en-GB" sz="2800" b="1" kern="1200" dirty="0">
                <a:solidFill>
                  <a:srgbClr val="ED7D31"/>
                </a:solidFill>
                <a:latin typeface="Calibri Light" panose="020F0302020204030204"/>
                <a:ea typeface="MS PGothic" panose="020B0600070205080204" pitchFamily="34" charset="-128"/>
                <a:cs typeface="ＭＳ Ｐゴシック" charset="0"/>
              </a:rPr>
            </a:br>
            <a:r>
              <a:rPr lang="en-GB" sz="2800" b="1" kern="1200" dirty="0">
                <a:solidFill>
                  <a:srgbClr val="D10074"/>
                </a:solidFill>
                <a:latin typeface="Calibri Light" panose="020F0302020204030204"/>
                <a:ea typeface="MS PGothic" panose="020B0600070205080204" pitchFamily="34" charset="-128"/>
                <a:cs typeface="ＭＳ Ｐゴシック" charset="0"/>
              </a:rPr>
              <a:t/>
            </a:r>
            <a:br>
              <a:rPr lang="en-GB" sz="2800" b="1" kern="1200" dirty="0">
                <a:solidFill>
                  <a:srgbClr val="D10074"/>
                </a:solidFill>
                <a:latin typeface="Calibri Light" panose="020F0302020204030204"/>
                <a:ea typeface="MS PGothic" panose="020B0600070205080204" pitchFamily="34" charset="-128"/>
                <a:cs typeface="ＭＳ Ｐゴシック" charset="0"/>
              </a:rPr>
            </a:br>
            <a:r>
              <a:rPr lang="en-GB" sz="2800" b="1" kern="1200" dirty="0">
                <a:solidFill>
                  <a:srgbClr val="44546A"/>
                </a:solidFill>
                <a:latin typeface="Calibri Light" panose="020F0302020204030204"/>
                <a:ea typeface="+mj-ea"/>
                <a:cs typeface="+mj-cs"/>
              </a:rPr>
              <a:t>London Borough of Newham </a:t>
            </a:r>
            <a:br>
              <a:rPr lang="en-GB" sz="2800" b="1" kern="1200" dirty="0">
                <a:solidFill>
                  <a:srgbClr val="44546A"/>
                </a:solidFill>
                <a:latin typeface="Calibri Light" panose="020F0302020204030204"/>
                <a:ea typeface="+mj-ea"/>
                <a:cs typeface="+mj-cs"/>
              </a:rPr>
            </a:br>
            <a:r>
              <a:rPr lang="en-GB" sz="2800" b="1" kern="1200" dirty="0">
                <a:solidFill>
                  <a:srgbClr val="44546A"/>
                </a:solidFill>
                <a:latin typeface="Calibri Light" panose="020F0302020204030204"/>
                <a:ea typeface="+mj-ea"/>
                <a:cs typeface="+mj-cs"/>
              </a:rPr>
              <a:t>University of East London</a:t>
            </a:r>
            <a:br>
              <a:rPr lang="en-GB" sz="2800" b="1" kern="1200" dirty="0">
                <a:solidFill>
                  <a:srgbClr val="44546A"/>
                </a:solidFill>
                <a:latin typeface="Calibri Light" panose="020F0302020204030204"/>
                <a:ea typeface="+mj-ea"/>
                <a:cs typeface="+mj-cs"/>
              </a:rPr>
            </a:br>
            <a:r>
              <a:rPr lang="en-GB" sz="2800" b="1" kern="1200" dirty="0" smtClean="0">
                <a:solidFill>
                  <a:srgbClr val="44546A"/>
                </a:solidFill>
                <a:latin typeface="Calibri Light" panose="020F0302020204030204"/>
                <a:ea typeface="+mj-ea"/>
                <a:cs typeface="+mj-cs"/>
              </a:rPr>
              <a:t>1 February 2021</a:t>
            </a:r>
            <a:endParaRPr lang="en-GB" sz="2800" dirty="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0217" y="161994"/>
            <a:ext cx="1580484" cy="473355"/>
          </a:xfrm>
          <a:prstGeom prst="rect">
            <a:avLst/>
          </a:prstGeom>
        </p:spPr>
      </p:pic>
    </p:spTree>
    <p:extLst>
      <p:ext uri="{BB962C8B-B14F-4D97-AF65-F5344CB8AC3E}">
        <p14:creationId xmlns:p14="http://schemas.microsoft.com/office/powerpoint/2010/main" val="17278044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186C7-8747-4C44-AA60-4231096C9583}"/>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011900D3-5DD9-714C-A043-C22774ACAA74}"/>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7E5C1170-6B63-B744-B8A3-CC59371461AC}"/>
              </a:ext>
            </a:extLst>
          </p:cNvPr>
          <p:cNvSpPr>
            <a:spLocks noGrp="1"/>
          </p:cNvSpPr>
          <p:nvPr>
            <p:ph type="body" idx="2"/>
          </p:nvPr>
        </p:nvSpPr>
        <p:spPr/>
        <p:txBody>
          <a:bodyPr/>
          <a:lstStyle/>
          <a:p>
            <a:endParaRPr lang="en-US"/>
          </a:p>
        </p:txBody>
      </p:sp>
      <p:pic>
        <p:nvPicPr>
          <p:cNvPr id="6" name="Picture 5" descr="Graphical user interface, text, application&#10;&#10;Description automatically generated">
            <a:extLst>
              <a:ext uri="{FF2B5EF4-FFF2-40B4-BE49-F238E27FC236}">
                <a16:creationId xmlns:a16="http://schemas.microsoft.com/office/drawing/2014/main" id="{F5C7033A-F35C-5346-8435-650117B21196}"/>
              </a:ext>
            </a:extLst>
          </p:cNvPr>
          <p:cNvPicPr>
            <a:picLocks noChangeAspect="1"/>
          </p:cNvPicPr>
          <p:nvPr/>
        </p:nvPicPr>
        <p:blipFill>
          <a:blip r:embed="rId3"/>
          <a:stretch>
            <a:fillRect/>
          </a:stretch>
        </p:blipFill>
        <p:spPr>
          <a:xfrm>
            <a:off x="0" y="-84526"/>
            <a:ext cx="9144000" cy="6852242"/>
          </a:xfrm>
          <a:prstGeom prst="rect">
            <a:avLst/>
          </a:prstGeom>
          <a:ln>
            <a:solidFill>
              <a:schemeClr val="accent1"/>
            </a:solidFill>
          </a:ln>
        </p:spPr>
      </p:pic>
      <p:sp>
        <p:nvSpPr>
          <p:cNvPr id="7" name="Rectangle 6"/>
          <p:cNvSpPr/>
          <p:nvPr/>
        </p:nvSpPr>
        <p:spPr>
          <a:xfrm>
            <a:off x="90820" y="1370804"/>
            <a:ext cx="4572000" cy="2554545"/>
          </a:xfrm>
          <a:prstGeom prst="rect">
            <a:avLst/>
          </a:prstGeom>
          <a:ln w="25400">
            <a:solidFill>
              <a:schemeClr val="accent1"/>
            </a:solidFill>
          </a:ln>
        </p:spPr>
        <p:txBody>
          <a:bodyPr>
            <a:spAutoFit/>
          </a:bodyPr>
          <a:lstStyle/>
          <a:p>
            <a:r>
              <a:rPr lang="en-GB" sz="1600" dirty="0">
                <a:latin typeface="Calibri" panose="020F0502020204030204" pitchFamily="34" charset="0"/>
                <a:ea typeface="Calibri" panose="020F0502020204030204" pitchFamily="34" charset="0"/>
              </a:rPr>
              <a:t>I spoke to a gentlemen on Tuesday he is a family of 8, he has just started a new job and is on probation and so is not entitled to sick pay. He made an application for £500 isolation</a:t>
            </a:r>
            <a:r>
              <a:rPr lang="en-GB" sz="1600" dirty="0">
                <a:solidFill>
                  <a:srgbClr val="1F497D"/>
                </a:solidFill>
                <a:latin typeface="Calibri" panose="020F0502020204030204" pitchFamily="34" charset="0"/>
                <a:ea typeface="Calibri" panose="020F0502020204030204" pitchFamily="34" charset="0"/>
              </a:rPr>
              <a:t> </a:t>
            </a:r>
            <a:r>
              <a:rPr lang="en-GB" sz="1600" dirty="0">
                <a:latin typeface="Calibri" panose="020F0502020204030204" pitchFamily="34" charset="0"/>
                <a:ea typeface="Calibri" panose="020F0502020204030204" pitchFamily="34" charset="0"/>
              </a:rPr>
              <a:t>payment and was informed he wasn’t entitled to it. I gave him other options by contacting Micro grants and Money works, he was so pleased as he can’t afford not to have any income coming in for the next couple of weeks. He was really please and thanked me for all my assistance</a:t>
            </a:r>
            <a:r>
              <a:rPr lang="en-GB" sz="1600" dirty="0" smtClean="0">
                <a:latin typeface="Calibri" panose="020F0502020204030204" pitchFamily="34" charset="0"/>
                <a:ea typeface="Calibri" panose="020F0502020204030204" pitchFamily="34" charset="0"/>
              </a:rPr>
              <a:t>.</a:t>
            </a:r>
            <a:r>
              <a:rPr lang="en-GB" dirty="0">
                <a:latin typeface="Calibri" panose="020F0502020204030204" pitchFamily="34" charset="0"/>
                <a:ea typeface="Calibri" panose="020F0502020204030204" pitchFamily="34" charset="0"/>
              </a:rPr>
              <a:t> </a:t>
            </a:r>
          </a:p>
        </p:txBody>
      </p:sp>
      <p:sp>
        <p:nvSpPr>
          <p:cNvPr id="9" name="Rectangle 8"/>
          <p:cNvSpPr/>
          <p:nvPr/>
        </p:nvSpPr>
        <p:spPr>
          <a:xfrm>
            <a:off x="4782224" y="1370804"/>
            <a:ext cx="4242371" cy="2062103"/>
          </a:xfrm>
          <a:prstGeom prst="rect">
            <a:avLst/>
          </a:prstGeom>
          <a:ln w="25400">
            <a:solidFill>
              <a:schemeClr val="accent1"/>
            </a:solidFill>
          </a:ln>
        </p:spPr>
        <p:txBody>
          <a:bodyPr wrap="square">
            <a:spAutoFit/>
          </a:bodyPr>
          <a:lstStyle/>
          <a:p>
            <a:r>
              <a:rPr lang="en-GB" sz="1600" dirty="0">
                <a:latin typeface="Calibri" panose="020F0502020204030204" pitchFamily="34" charset="0"/>
                <a:ea typeface="Calibri" panose="020F0502020204030204" pitchFamily="34" charset="0"/>
              </a:rPr>
              <a:t>Spoke to couple (60 &amp; 62) who mentioned that they need help with rent payment as the husband is self-employed and they have never claimed any benefit before so do not know what to do. The wife is feeling really distressed about it. I advised about applying for Council tax reduction and gave her the link from the handbook about help with rent.</a:t>
            </a:r>
          </a:p>
        </p:txBody>
      </p:sp>
      <p:sp>
        <p:nvSpPr>
          <p:cNvPr id="10" name="Rectangle 9"/>
          <p:cNvSpPr/>
          <p:nvPr/>
        </p:nvSpPr>
        <p:spPr>
          <a:xfrm>
            <a:off x="4782224" y="3497262"/>
            <a:ext cx="4229652" cy="2554545"/>
          </a:xfrm>
          <a:prstGeom prst="rect">
            <a:avLst/>
          </a:prstGeom>
          <a:ln w="25400">
            <a:solidFill>
              <a:schemeClr val="accent1"/>
            </a:solidFill>
          </a:ln>
        </p:spPr>
        <p:txBody>
          <a:bodyPr wrap="square">
            <a:spAutoFit/>
          </a:bodyPr>
          <a:lstStyle/>
          <a:p>
            <a:r>
              <a:rPr lang="en-GB" sz="1600" dirty="0">
                <a:latin typeface="Calibri" panose="020F0502020204030204" pitchFamily="34" charset="0"/>
                <a:ea typeface="Calibri" panose="020F0502020204030204" pitchFamily="34" charset="0"/>
              </a:rPr>
              <a:t>Case was trying to access the £500 support, but the team who authorise the payment are telling her as the track and trace haven’t completed something on the system to show that she has engaged with them (I imagine her CTAS is not showing as complete) she could not obtain the grant.  We managed to find her in our system, complete CTAS with her and give her the 8 character number required to re-apply for the grant which was successful.</a:t>
            </a:r>
          </a:p>
        </p:txBody>
      </p:sp>
      <p:sp>
        <p:nvSpPr>
          <p:cNvPr id="11" name="Rectangle 10"/>
          <p:cNvSpPr/>
          <p:nvPr/>
        </p:nvSpPr>
        <p:spPr>
          <a:xfrm>
            <a:off x="90820" y="3989127"/>
            <a:ext cx="4572000" cy="1815882"/>
          </a:xfrm>
          <a:prstGeom prst="rect">
            <a:avLst/>
          </a:prstGeom>
          <a:ln w="25400">
            <a:solidFill>
              <a:schemeClr val="accent1"/>
            </a:solidFill>
          </a:ln>
        </p:spPr>
        <p:txBody>
          <a:bodyPr>
            <a:spAutoFit/>
          </a:bodyPr>
          <a:lstStyle/>
          <a:p>
            <a:endParaRPr lang="en-GB" sz="1600" dirty="0">
              <a:latin typeface="Calibri" panose="020F0502020204030204" pitchFamily="34" charset="0"/>
              <a:ea typeface="Calibri" panose="020F0502020204030204" pitchFamily="34" charset="0"/>
            </a:endParaRPr>
          </a:p>
          <a:p>
            <a:r>
              <a:rPr lang="en-GB" sz="1600" dirty="0">
                <a:latin typeface="Calibri" panose="020F0502020204030204" pitchFamily="34" charset="0"/>
                <a:ea typeface="Calibri" panose="020F0502020204030204" pitchFamily="34" charset="0"/>
              </a:rPr>
              <a:t>Spoke to a gentleman who had COVID. He has no recourse to public funds, has 3 kids and was really worried about how his family will feed themselves during isolation. I gave him the COVID-19 help line number and referred him to Newham Food Alliance and for an emergency micro grant.</a:t>
            </a:r>
          </a:p>
        </p:txBody>
      </p:sp>
      <p:sp>
        <p:nvSpPr>
          <p:cNvPr id="12" name="TextBox 11"/>
          <p:cNvSpPr txBox="1"/>
          <p:nvPr/>
        </p:nvSpPr>
        <p:spPr>
          <a:xfrm>
            <a:off x="447040" y="416560"/>
            <a:ext cx="4358640" cy="523220"/>
          </a:xfrm>
          <a:prstGeom prst="rect">
            <a:avLst/>
          </a:prstGeom>
          <a:noFill/>
        </p:spPr>
        <p:txBody>
          <a:bodyPr wrap="square" rtlCol="0">
            <a:spAutoFit/>
          </a:bodyPr>
          <a:lstStyle/>
          <a:p>
            <a:r>
              <a:rPr lang="en-GB" sz="2800" b="1" kern="1200" dirty="0" smtClean="0">
                <a:solidFill>
                  <a:prstClr val="white"/>
                </a:solidFill>
                <a:latin typeface="Calibri Light" panose="020F0302020204030204"/>
                <a:ea typeface="+mj-ea"/>
                <a:cs typeface="+mj-cs"/>
              </a:rPr>
              <a:t>Case Examples</a:t>
            </a:r>
            <a:endParaRPr lang="en-GB" sz="2800" b="1" dirty="0"/>
          </a:p>
        </p:txBody>
      </p:sp>
    </p:spTree>
    <p:extLst>
      <p:ext uri="{BB962C8B-B14F-4D97-AF65-F5344CB8AC3E}">
        <p14:creationId xmlns:p14="http://schemas.microsoft.com/office/powerpoint/2010/main" val="2020410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E9AB6-DF27-BE49-A23E-32E2DFA33000}"/>
              </a:ext>
            </a:extLst>
          </p:cNvPr>
          <p:cNvSpPr>
            <a:spLocks noGrp="1"/>
          </p:cNvSpPr>
          <p:nvPr>
            <p:ph type="title"/>
          </p:nvPr>
        </p:nvSpPr>
        <p:spPr/>
        <p:txBody>
          <a:bodyPr/>
          <a:lstStyle/>
          <a:p>
            <a:endParaRPr lang="en-US"/>
          </a:p>
        </p:txBody>
      </p:sp>
      <p:pic>
        <p:nvPicPr>
          <p:cNvPr id="4" name="Picture 3" descr="A picture containing text&#10;&#10;Description automatically generated">
            <a:extLst>
              <a:ext uri="{FF2B5EF4-FFF2-40B4-BE49-F238E27FC236}">
                <a16:creationId xmlns:a16="http://schemas.microsoft.com/office/drawing/2014/main" id="{39874114-BE1B-F146-9AA7-3E366EBDEA55}"/>
              </a:ext>
            </a:extLst>
          </p:cNvPr>
          <p:cNvPicPr>
            <a:picLocks noChangeAspect="1"/>
          </p:cNvPicPr>
          <p:nvPr/>
        </p:nvPicPr>
        <p:blipFill>
          <a:blip r:embed="rId3"/>
          <a:stretch>
            <a:fillRect/>
          </a:stretch>
        </p:blipFill>
        <p:spPr>
          <a:xfrm>
            <a:off x="0" y="0"/>
            <a:ext cx="9144000" cy="6852242"/>
          </a:xfrm>
          <a:prstGeom prst="rect">
            <a:avLst/>
          </a:prstGeom>
        </p:spPr>
      </p:pic>
      <p:sp>
        <p:nvSpPr>
          <p:cNvPr id="3" name="TextBox 2"/>
          <p:cNvSpPr txBox="1"/>
          <p:nvPr/>
        </p:nvSpPr>
        <p:spPr>
          <a:xfrm>
            <a:off x="447040" y="1426750"/>
            <a:ext cx="7833360" cy="4524315"/>
          </a:xfrm>
          <a:prstGeom prst="rect">
            <a:avLst/>
          </a:prstGeom>
          <a:noFill/>
        </p:spPr>
        <p:txBody>
          <a:bodyPr wrap="square" rtlCol="0">
            <a:spAutoFit/>
          </a:bodyPr>
          <a:lstStyle/>
          <a:p>
            <a:pPr lvl="0">
              <a:buClrTx/>
            </a:pPr>
            <a:r>
              <a:rPr lang="en-GB" sz="1800" b="1" kern="1200" dirty="0">
                <a:solidFill>
                  <a:srgbClr val="44546A"/>
                </a:solidFill>
                <a:latin typeface="Calibri" panose="020F0502020204030204"/>
                <a:ea typeface="+mn-ea"/>
                <a:cs typeface="+mn-cs"/>
              </a:rPr>
              <a:t>Research objectives</a:t>
            </a:r>
          </a:p>
          <a:p>
            <a:pPr lvl="0">
              <a:buClrTx/>
            </a:pPr>
            <a:endParaRPr lang="en-GB" sz="1800" kern="1200" dirty="0">
              <a:solidFill>
                <a:srgbClr val="44546A"/>
              </a:solidFill>
              <a:latin typeface="Calibri" panose="020F0502020204030204"/>
              <a:ea typeface="+mn-ea"/>
              <a:cs typeface="+mn-cs"/>
            </a:endParaRPr>
          </a:p>
          <a:p>
            <a:pPr marL="457200" lvl="0" indent="-457200">
              <a:buClrTx/>
              <a:buFont typeface="+mj-lt"/>
              <a:buAutoNum type="arabicPeriod"/>
            </a:pPr>
            <a:r>
              <a:rPr lang="en-GB" sz="1800" kern="1200" dirty="0">
                <a:solidFill>
                  <a:srgbClr val="44546A"/>
                </a:solidFill>
                <a:latin typeface="Calibri" panose="020F0502020204030204"/>
                <a:ea typeface="+mn-ea"/>
                <a:cs typeface="+mn-cs"/>
              </a:rPr>
              <a:t>To understand residents’ thoughts and experiences of the COVID-19 test, trace, and isolate journey: what helps, what gets in the way</a:t>
            </a:r>
          </a:p>
          <a:p>
            <a:pPr marL="914400" lvl="1" indent="-457200">
              <a:buClrTx/>
              <a:buFont typeface="Arial" panose="020B0604020202020204" pitchFamily="34" charset="0"/>
              <a:buChar char="•"/>
            </a:pPr>
            <a:endParaRPr lang="en-GB" sz="1800" kern="1200" dirty="0">
              <a:solidFill>
                <a:srgbClr val="44546A"/>
              </a:solidFill>
              <a:latin typeface="Calibri" panose="020F0502020204030204"/>
              <a:ea typeface="+mn-ea"/>
              <a:cs typeface="+mn-cs"/>
            </a:endParaRPr>
          </a:p>
          <a:p>
            <a:pPr marL="457200" lvl="0" indent="-457200">
              <a:buClrTx/>
              <a:buFont typeface="+mj-lt"/>
              <a:buAutoNum type="arabicPeriod"/>
            </a:pPr>
            <a:r>
              <a:rPr lang="en-GB" sz="1800" kern="1200" dirty="0">
                <a:solidFill>
                  <a:srgbClr val="44546A"/>
                </a:solidFill>
                <a:latin typeface="Calibri" panose="020F0502020204030204"/>
                <a:ea typeface="+mn-ea"/>
                <a:cs typeface="+mn-cs"/>
              </a:rPr>
              <a:t>To use this knowledge to identify practical steps that can be taken at a local level and, where required, at a national policy level to enable residents to engage with test, trace, isolate</a:t>
            </a:r>
          </a:p>
          <a:p>
            <a:pPr lvl="0">
              <a:buClrTx/>
            </a:pPr>
            <a:endParaRPr lang="en-GB" sz="1800" kern="1200" dirty="0">
              <a:solidFill>
                <a:srgbClr val="44546A"/>
              </a:solidFill>
              <a:latin typeface="Calibri" panose="020F0502020204030204"/>
              <a:ea typeface="+mn-ea"/>
              <a:cs typeface="+mn-cs"/>
            </a:endParaRPr>
          </a:p>
          <a:p>
            <a:pPr lvl="0">
              <a:buClrTx/>
            </a:pPr>
            <a:r>
              <a:rPr lang="en-GB" sz="1800" b="1" kern="1200" dirty="0">
                <a:solidFill>
                  <a:srgbClr val="44546A"/>
                </a:solidFill>
                <a:latin typeface="Calibri" panose="020F0502020204030204"/>
                <a:ea typeface="+mn-ea"/>
                <a:cs typeface="+mn-cs"/>
              </a:rPr>
              <a:t>This research was routed in our everyday experience of developing locally the test, trace, isolate support system</a:t>
            </a:r>
          </a:p>
          <a:p>
            <a:pPr lvl="0">
              <a:buClrTx/>
            </a:pPr>
            <a:endParaRPr lang="en-GB" sz="1800" kern="1200" dirty="0">
              <a:solidFill>
                <a:srgbClr val="44546A"/>
              </a:solidFill>
              <a:latin typeface="Calibri" panose="020F0502020204030204"/>
              <a:ea typeface="+mn-ea"/>
              <a:cs typeface="+mn-cs"/>
            </a:endParaRPr>
          </a:p>
          <a:p>
            <a:pPr lvl="0">
              <a:buClrTx/>
            </a:pPr>
            <a:r>
              <a:rPr lang="en-GB" sz="1800" b="1" kern="1200" dirty="0">
                <a:solidFill>
                  <a:srgbClr val="44546A"/>
                </a:solidFill>
                <a:latin typeface="Calibri" panose="020F0502020204030204"/>
                <a:ea typeface="+mn-ea"/>
                <a:cs typeface="+mn-cs"/>
              </a:rPr>
              <a:t>The focus of this presentation </a:t>
            </a:r>
            <a:r>
              <a:rPr lang="en-GB" sz="1800" kern="1200" dirty="0">
                <a:solidFill>
                  <a:srgbClr val="44546A"/>
                </a:solidFill>
                <a:latin typeface="Calibri" panose="020F0502020204030204"/>
                <a:ea typeface="+mn-ea"/>
                <a:cs typeface="+mn-cs"/>
              </a:rPr>
              <a:t>is to share residents thoughts and experiences of what helps, what gets in the way of being able to </a:t>
            </a:r>
            <a:r>
              <a:rPr lang="en-GB" sz="1800" b="1" kern="1200" dirty="0">
                <a:solidFill>
                  <a:srgbClr val="44546A"/>
                </a:solidFill>
                <a:latin typeface="Calibri" panose="020F0502020204030204"/>
                <a:ea typeface="+mn-ea"/>
                <a:cs typeface="+mn-cs"/>
              </a:rPr>
              <a:t>isolate </a:t>
            </a:r>
            <a:r>
              <a:rPr lang="en-GB" sz="1800" kern="1200" dirty="0">
                <a:solidFill>
                  <a:srgbClr val="44546A"/>
                </a:solidFill>
                <a:latin typeface="Calibri" panose="020F0502020204030204"/>
                <a:ea typeface="+mn-ea"/>
                <a:cs typeface="+mn-cs"/>
              </a:rPr>
              <a:t>if they have COVID-19 or are a contact of someone with COVID-19</a:t>
            </a:r>
            <a:endParaRPr lang="en-GB" sz="1800" b="1" kern="1200" dirty="0">
              <a:solidFill>
                <a:srgbClr val="44546A"/>
              </a:solidFill>
              <a:latin typeface="Calibri" panose="020F0502020204030204"/>
              <a:ea typeface="+mn-ea"/>
              <a:cs typeface="+mn-cs"/>
            </a:endParaRPr>
          </a:p>
          <a:p>
            <a:pPr lvl="0">
              <a:buClrTx/>
            </a:pPr>
            <a:endParaRPr lang="en-GB" sz="1800" kern="1200" dirty="0">
              <a:solidFill>
                <a:srgbClr val="44546A"/>
              </a:solidFill>
              <a:latin typeface="Calibri" panose="020F0502020204030204"/>
              <a:ea typeface="+mn-ea"/>
              <a:cs typeface="+mn-cs"/>
            </a:endParaRPr>
          </a:p>
        </p:txBody>
      </p:sp>
      <p:sp>
        <p:nvSpPr>
          <p:cNvPr id="5" name="TextBox 4"/>
          <p:cNvSpPr txBox="1"/>
          <p:nvPr/>
        </p:nvSpPr>
        <p:spPr>
          <a:xfrm>
            <a:off x="447040" y="416560"/>
            <a:ext cx="4358640" cy="523220"/>
          </a:xfrm>
          <a:prstGeom prst="rect">
            <a:avLst/>
          </a:prstGeom>
          <a:noFill/>
        </p:spPr>
        <p:txBody>
          <a:bodyPr wrap="square" rtlCol="0">
            <a:spAutoFit/>
          </a:bodyPr>
          <a:lstStyle/>
          <a:p>
            <a:r>
              <a:rPr lang="en-GB" sz="2800" b="1" kern="1200" dirty="0">
                <a:solidFill>
                  <a:prstClr val="white"/>
                </a:solidFill>
                <a:latin typeface="Calibri Light" panose="020F0302020204030204"/>
                <a:ea typeface="+mj-ea"/>
                <a:cs typeface="+mj-cs"/>
              </a:rPr>
              <a:t>Test, Trace, Isolate insights </a:t>
            </a:r>
            <a:endParaRPr lang="en-GB" sz="2800" dirty="0"/>
          </a:p>
        </p:txBody>
      </p:sp>
    </p:spTree>
    <p:extLst>
      <p:ext uri="{BB962C8B-B14F-4D97-AF65-F5344CB8AC3E}">
        <p14:creationId xmlns:p14="http://schemas.microsoft.com/office/powerpoint/2010/main" val="33385807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0C066-9A7F-704A-84AC-D587DEAFFDDA}"/>
              </a:ext>
            </a:extLst>
          </p:cNvPr>
          <p:cNvSpPr>
            <a:spLocks noGrp="1"/>
          </p:cNvSpPr>
          <p:nvPr>
            <p:ph type="title"/>
          </p:nvPr>
        </p:nvSpPr>
        <p:spPr/>
        <p:txBody>
          <a:bodyPr/>
          <a:lstStyle/>
          <a:p>
            <a:endParaRPr lang="en-US"/>
          </a:p>
        </p:txBody>
      </p:sp>
      <p:pic>
        <p:nvPicPr>
          <p:cNvPr id="4" name="Picture 3" descr="A picture containing text&#10;&#10;Description automatically generated">
            <a:extLst>
              <a:ext uri="{FF2B5EF4-FFF2-40B4-BE49-F238E27FC236}">
                <a16:creationId xmlns:a16="http://schemas.microsoft.com/office/drawing/2014/main" id="{AE866C32-D831-E54D-86B7-8134B025F4C9}"/>
              </a:ext>
            </a:extLst>
          </p:cNvPr>
          <p:cNvPicPr>
            <a:picLocks noChangeAspect="1"/>
          </p:cNvPicPr>
          <p:nvPr/>
        </p:nvPicPr>
        <p:blipFill>
          <a:blip r:embed="rId3"/>
          <a:stretch>
            <a:fillRect/>
          </a:stretch>
        </p:blipFill>
        <p:spPr>
          <a:xfrm>
            <a:off x="0" y="-297"/>
            <a:ext cx="9144000" cy="6852242"/>
          </a:xfrm>
          <a:prstGeom prst="rect">
            <a:avLst/>
          </a:prstGeom>
        </p:spPr>
      </p:pic>
      <p:sp>
        <p:nvSpPr>
          <p:cNvPr id="3" name="TextBox 2"/>
          <p:cNvSpPr txBox="1"/>
          <p:nvPr/>
        </p:nvSpPr>
        <p:spPr>
          <a:xfrm>
            <a:off x="142240" y="1397675"/>
            <a:ext cx="9001760" cy="2585323"/>
          </a:xfrm>
          <a:prstGeom prst="rect">
            <a:avLst/>
          </a:prstGeom>
          <a:noFill/>
        </p:spPr>
        <p:txBody>
          <a:bodyPr wrap="square" rtlCol="0">
            <a:spAutoFit/>
          </a:bodyPr>
          <a:lstStyle/>
          <a:p>
            <a:pPr marL="342900" lvl="0" indent="-342900">
              <a:buClrTx/>
              <a:buFont typeface="Arial" panose="020B0604020202020204" pitchFamily="34" charset="0"/>
              <a:buChar char="•"/>
            </a:pPr>
            <a:r>
              <a:rPr lang="en-GB" sz="1800" kern="1200" dirty="0">
                <a:solidFill>
                  <a:srgbClr val="44546A"/>
                </a:solidFill>
                <a:latin typeface="Calibri" panose="020F0502020204030204"/>
                <a:ea typeface="+mn-ea"/>
                <a:cs typeface="+mn-cs"/>
              </a:rPr>
              <a:t>The population of Newham is relatively young, highly diverse</a:t>
            </a:r>
            <a:r>
              <a:rPr lang="en-GB" sz="1800" b="1" kern="1200" dirty="0">
                <a:solidFill>
                  <a:srgbClr val="44546A"/>
                </a:solidFill>
                <a:latin typeface="Calibri" panose="020F0502020204030204"/>
                <a:ea typeface="+mn-ea"/>
                <a:cs typeface="+mn-cs"/>
              </a:rPr>
              <a:t>, often substantially deprived with a high degree of </a:t>
            </a:r>
            <a:r>
              <a:rPr lang="en-GB" sz="1800" b="1" kern="1200" dirty="0" smtClean="0">
                <a:solidFill>
                  <a:srgbClr val="44546A"/>
                </a:solidFill>
                <a:latin typeface="Calibri" panose="020F0502020204030204"/>
                <a:ea typeface="+mn-ea"/>
                <a:cs typeface="+mn-cs"/>
              </a:rPr>
              <a:t>mobility</a:t>
            </a:r>
            <a:endParaRPr lang="en-GB" sz="1800" b="1" kern="1200" dirty="0">
              <a:solidFill>
                <a:srgbClr val="44546A"/>
              </a:solidFill>
              <a:latin typeface="Calibri" panose="020F0502020204030204"/>
              <a:ea typeface="+mn-ea"/>
              <a:cs typeface="+mn-cs"/>
            </a:endParaRPr>
          </a:p>
          <a:p>
            <a:pPr marL="342900" lvl="0" indent="-342900">
              <a:buClrTx/>
              <a:buFont typeface="Arial" panose="020B0604020202020204" pitchFamily="34" charset="0"/>
              <a:buChar char="•"/>
            </a:pPr>
            <a:r>
              <a:rPr lang="en-GB" sz="1800" b="1" kern="1200" dirty="0">
                <a:solidFill>
                  <a:srgbClr val="44546A"/>
                </a:solidFill>
                <a:latin typeface="Calibri" panose="020F0502020204030204"/>
                <a:ea typeface="+mn-ea"/>
                <a:cs typeface="+mn-cs"/>
              </a:rPr>
              <a:t>Weekly earnings (median) are lower </a:t>
            </a:r>
            <a:r>
              <a:rPr lang="en-GB" sz="1800" kern="1200" dirty="0">
                <a:solidFill>
                  <a:srgbClr val="44546A"/>
                </a:solidFill>
                <a:latin typeface="Calibri" panose="020F0502020204030204"/>
                <a:ea typeface="+mn-ea"/>
                <a:cs typeface="+mn-cs"/>
              </a:rPr>
              <a:t>for residents in Newham than London</a:t>
            </a:r>
          </a:p>
          <a:p>
            <a:pPr marL="800100" lvl="1" indent="-342900">
              <a:buClrTx/>
              <a:buFont typeface="Arial" panose="020B0604020202020204" pitchFamily="34" charset="0"/>
              <a:buChar char="•"/>
            </a:pPr>
            <a:r>
              <a:rPr lang="en-GB" sz="1800" kern="1200" dirty="0" smtClean="0">
                <a:solidFill>
                  <a:srgbClr val="44546A"/>
                </a:solidFill>
                <a:latin typeface="Calibri" panose="020F0502020204030204"/>
                <a:ea typeface="+mn-ea"/>
                <a:cs typeface="+mn-cs"/>
              </a:rPr>
              <a:t>Newham’s </a:t>
            </a:r>
            <a:r>
              <a:rPr lang="en-GB" sz="1800" kern="1200" dirty="0">
                <a:solidFill>
                  <a:srgbClr val="44546A"/>
                </a:solidFill>
                <a:latin typeface="Calibri" panose="020F0502020204030204"/>
                <a:ea typeface="+mn-ea"/>
                <a:cs typeface="+mn-cs"/>
              </a:rPr>
              <a:t>Household Panel </a:t>
            </a:r>
            <a:r>
              <a:rPr lang="en-GB" sz="1800" kern="1200" dirty="0" smtClean="0">
                <a:solidFill>
                  <a:srgbClr val="44546A"/>
                </a:solidFill>
                <a:latin typeface="Calibri" panose="020F0502020204030204"/>
                <a:ea typeface="+mn-ea"/>
                <a:cs typeface="+mn-cs"/>
              </a:rPr>
              <a:t>Survey established that (</a:t>
            </a:r>
            <a:r>
              <a:rPr lang="en-GB" sz="1800" kern="1200" dirty="0">
                <a:solidFill>
                  <a:srgbClr val="44546A"/>
                </a:solidFill>
                <a:latin typeface="Calibri" panose="020F0502020204030204"/>
                <a:ea typeface="+mn-ea"/>
                <a:cs typeface="+mn-cs"/>
              </a:rPr>
              <a:t>pre-pandemic), </a:t>
            </a:r>
            <a:r>
              <a:rPr lang="en-GB" sz="1800" b="1" kern="1200" dirty="0">
                <a:solidFill>
                  <a:srgbClr val="44546A"/>
                </a:solidFill>
                <a:latin typeface="Calibri" panose="020F0502020204030204"/>
                <a:ea typeface="+mn-ea"/>
                <a:cs typeface="+mn-cs"/>
              </a:rPr>
              <a:t>27% of employees in the borough are paid under the national statutory minimum </a:t>
            </a:r>
            <a:r>
              <a:rPr lang="en-GB" sz="1800" b="1" kern="1200" dirty="0" smtClean="0">
                <a:solidFill>
                  <a:srgbClr val="44546A"/>
                </a:solidFill>
                <a:latin typeface="Calibri" panose="020F0502020204030204"/>
                <a:ea typeface="+mn-ea"/>
                <a:cs typeface="+mn-cs"/>
              </a:rPr>
              <a:t>wage, which was approx. 36,000 residents in 2018</a:t>
            </a:r>
            <a:endParaRPr lang="en-GB" sz="1800" b="1" kern="1200" dirty="0">
              <a:solidFill>
                <a:srgbClr val="44546A"/>
              </a:solidFill>
              <a:latin typeface="Calibri" panose="020F0502020204030204"/>
              <a:ea typeface="+mn-ea"/>
              <a:cs typeface="+mn-cs"/>
            </a:endParaRPr>
          </a:p>
          <a:p>
            <a:pPr marL="342900" lvl="0" indent="-342900">
              <a:buClrTx/>
              <a:buFont typeface="Arial" panose="020B0604020202020204" pitchFamily="34" charset="0"/>
              <a:buChar char="•"/>
            </a:pPr>
            <a:r>
              <a:rPr lang="en-GB" sz="1800" kern="1200" dirty="0">
                <a:solidFill>
                  <a:srgbClr val="44546A"/>
                </a:solidFill>
                <a:latin typeface="Calibri" panose="020F0502020204030204"/>
                <a:ea typeface="+mn-ea"/>
                <a:cs typeface="+mn-cs"/>
              </a:rPr>
              <a:t>The borough’s residents have great ethnic diversity and residents from many different ethnic groups make up ≈70% of the overall population of </a:t>
            </a:r>
            <a:r>
              <a:rPr lang="en-GB" sz="1800" kern="1200" dirty="0" smtClean="0">
                <a:solidFill>
                  <a:srgbClr val="44546A"/>
                </a:solidFill>
                <a:latin typeface="Calibri" panose="020F0502020204030204"/>
                <a:ea typeface="+mn-ea"/>
                <a:cs typeface="+mn-cs"/>
              </a:rPr>
              <a:t>Newham</a:t>
            </a:r>
          </a:p>
          <a:p>
            <a:pPr marL="342900" lvl="0" indent="-342900">
              <a:buClrTx/>
              <a:buFont typeface="Arial" panose="020B0604020202020204" pitchFamily="34" charset="0"/>
              <a:buChar char="•"/>
            </a:pPr>
            <a:endParaRPr lang="en-GB" sz="1800" kern="1200" dirty="0">
              <a:solidFill>
                <a:srgbClr val="44546A"/>
              </a:solidFill>
              <a:latin typeface="Calibri" panose="020F0502020204030204"/>
              <a:ea typeface="+mn-ea"/>
              <a:cs typeface="+mn-cs"/>
            </a:endParaRPr>
          </a:p>
        </p:txBody>
      </p:sp>
      <p:sp>
        <p:nvSpPr>
          <p:cNvPr id="5" name="TextBox 4"/>
          <p:cNvSpPr txBox="1"/>
          <p:nvPr/>
        </p:nvSpPr>
        <p:spPr>
          <a:xfrm>
            <a:off x="142240" y="328785"/>
            <a:ext cx="3825911" cy="646331"/>
          </a:xfrm>
          <a:prstGeom prst="rect">
            <a:avLst/>
          </a:prstGeom>
          <a:noFill/>
        </p:spPr>
        <p:txBody>
          <a:bodyPr wrap="square" rtlCol="0">
            <a:spAutoFit/>
          </a:bodyPr>
          <a:lstStyle/>
          <a:p>
            <a:r>
              <a:rPr lang="en-GB" sz="3600" b="1" kern="1200" dirty="0">
                <a:solidFill>
                  <a:prstClr val="white"/>
                </a:solidFill>
                <a:latin typeface="Calibri" panose="020F0502020204030204"/>
                <a:ea typeface="+mn-ea"/>
                <a:cs typeface="+mn-cs"/>
              </a:rPr>
              <a:t>About Newham</a:t>
            </a:r>
          </a:p>
        </p:txBody>
      </p:sp>
      <p:graphicFrame>
        <p:nvGraphicFramePr>
          <p:cNvPr id="9" name="Chart 8"/>
          <p:cNvGraphicFramePr>
            <a:graphicFrameLocks/>
          </p:cNvGraphicFramePr>
          <p:nvPr>
            <p:extLst>
              <p:ext uri="{D42A27DB-BD31-4B8C-83A1-F6EECF244321}">
                <p14:modId xmlns:p14="http://schemas.microsoft.com/office/powerpoint/2010/main" val="2664206566"/>
              </p:ext>
            </p:extLst>
          </p:nvPr>
        </p:nvGraphicFramePr>
        <p:xfrm>
          <a:off x="252066" y="3665636"/>
          <a:ext cx="4167259" cy="277829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p:cNvGraphicFramePr>
            <a:graphicFrameLocks/>
          </p:cNvGraphicFramePr>
          <p:nvPr>
            <p:extLst>
              <p:ext uri="{D42A27DB-BD31-4B8C-83A1-F6EECF244321}">
                <p14:modId xmlns:p14="http://schemas.microsoft.com/office/powerpoint/2010/main" val="3461972468"/>
              </p:ext>
            </p:extLst>
          </p:nvPr>
        </p:nvGraphicFramePr>
        <p:xfrm>
          <a:off x="4671391" y="3665637"/>
          <a:ext cx="4190725" cy="277829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7074011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F9FF9-B6F4-DD45-9100-A683558B2AE4}"/>
              </a:ext>
            </a:extLst>
          </p:cNvPr>
          <p:cNvSpPr>
            <a:spLocks noGrp="1"/>
          </p:cNvSpPr>
          <p:nvPr>
            <p:ph type="title"/>
          </p:nvPr>
        </p:nvSpPr>
        <p:spPr/>
        <p:txBody>
          <a:bodyPr/>
          <a:lstStyle/>
          <a:p>
            <a:endParaRPr lang="en-US"/>
          </a:p>
        </p:txBody>
      </p:sp>
      <p:pic>
        <p:nvPicPr>
          <p:cNvPr id="4" name="Picture 3" descr="Graphical user interface, text, application&#10;&#10;Description automatically generated">
            <a:extLst>
              <a:ext uri="{FF2B5EF4-FFF2-40B4-BE49-F238E27FC236}">
                <a16:creationId xmlns:a16="http://schemas.microsoft.com/office/drawing/2014/main" id="{3A4B21E6-BA8C-7B48-A2B4-ECC75B3A9FCC}"/>
              </a:ext>
            </a:extLst>
          </p:cNvPr>
          <p:cNvPicPr>
            <a:picLocks noChangeAspect="1"/>
          </p:cNvPicPr>
          <p:nvPr/>
        </p:nvPicPr>
        <p:blipFill>
          <a:blip r:embed="rId3"/>
          <a:stretch>
            <a:fillRect/>
          </a:stretch>
        </p:blipFill>
        <p:spPr>
          <a:xfrm>
            <a:off x="0" y="0"/>
            <a:ext cx="9144000" cy="6852242"/>
          </a:xfrm>
          <a:prstGeom prst="rect">
            <a:avLst/>
          </a:prstGeom>
        </p:spPr>
      </p:pic>
      <p:sp>
        <p:nvSpPr>
          <p:cNvPr id="3" name="TextBox 2"/>
          <p:cNvSpPr txBox="1"/>
          <p:nvPr/>
        </p:nvSpPr>
        <p:spPr>
          <a:xfrm>
            <a:off x="426720" y="416560"/>
            <a:ext cx="4470400" cy="861774"/>
          </a:xfrm>
          <a:prstGeom prst="rect">
            <a:avLst/>
          </a:prstGeom>
          <a:noFill/>
        </p:spPr>
        <p:txBody>
          <a:bodyPr wrap="square" rtlCol="0">
            <a:spAutoFit/>
          </a:bodyPr>
          <a:lstStyle/>
          <a:p>
            <a:pPr lvl="0">
              <a:buClrTx/>
            </a:pPr>
            <a:r>
              <a:rPr lang="en-GB" sz="3600" b="1" kern="1200" dirty="0">
                <a:solidFill>
                  <a:prstClr val="white"/>
                </a:solidFill>
                <a:latin typeface="Calibri" panose="020F0502020204030204"/>
                <a:ea typeface="+mn-ea"/>
                <a:cs typeface="+mn-cs"/>
              </a:rPr>
              <a:t>Research methods</a:t>
            </a:r>
          </a:p>
          <a:p>
            <a:endParaRPr lang="en-GB" dirty="0"/>
          </a:p>
        </p:txBody>
      </p:sp>
      <p:sp>
        <p:nvSpPr>
          <p:cNvPr id="7" name="TextBox 6"/>
          <p:cNvSpPr txBox="1"/>
          <p:nvPr/>
        </p:nvSpPr>
        <p:spPr>
          <a:xfrm>
            <a:off x="406400" y="1656080"/>
            <a:ext cx="3251200" cy="3056221"/>
          </a:xfrm>
          <a:prstGeom prst="rect">
            <a:avLst/>
          </a:prstGeom>
          <a:noFill/>
        </p:spPr>
        <p:txBody>
          <a:bodyPr wrap="square" rtlCol="0">
            <a:spAutoFit/>
          </a:bodyPr>
          <a:lstStyle/>
          <a:p>
            <a:pPr lvl="0">
              <a:lnSpc>
                <a:spcPct val="90000"/>
              </a:lnSpc>
              <a:spcBef>
                <a:spcPts val="1000"/>
              </a:spcBef>
              <a:buClrTx/>
            </a:pPr>
            <a:r>
              <a:rPr lang="en-GB" sz="2000" b="1" kern="1200" dirty="0">
                <a:solidFill>
                  <a:srgbClr val="44546A"/>
                </a:solidFill>
                <a:latin typeface="Calibri" panose="020F0502020204030204"/>
                <a:ea typeface="+mn-ea"/>
                <a:cs typeface="+mn-cs"/>
              </a:rPr>
              <a:t>Focus Groups</a:t>
            </a:r>
          </a:p>
          <a:p>
            <a:pPr marL="228600" lvl="0" indent="-228600">
              <a:lnSpc>
                <a:spcPct val="90000"/>
              </a:lnSpc>
              <a:spcBef>
                <a:spcPts val="1000"/>
              </a:spcBef>
              <a:buClrTx/>
              <a:buFont typeface="Arial" panose="020B0604020202020204" pitchFamily="34" charset="0"/>
              <a:buChar char="•"/>
            </a:pPr>
            <a:r>
              <a:rPr lang="en-GB" sz="1800" kern="1200" dirty="0">
                <a:solidFill>
                  <a:srgbClr val="44546A"/>
                </a:solidFill>
                <a:latin typeface="Calibri" panose="020F0502020204030204"/>
                <a:ea typeface="+mn-ea"/>
                <a:cs typeface="+mn-cs"/>
              </a:rPr>
              <a:t>Total of 3 focus groups (25 </a:t>
            </a:r>
            <a:r>
              <a:rPr lang="en-GB" sz="1800" kern="1200" dirty="0" smtClean="0">
                <a:solidFill>
                  <a:srgbClr val="44546A"/>
                </a:solidFill>
                <a:latin typeface="Calibri" panose="020F0502020204030204"/>
                <a:ea typeface="+mn-ea"/>
                <a:cs typeface="+mn-cs"/>
              </a:rPr>
              <a:t>participants including some repeat)</a:t>
            </a:r>
            <a:endParaRPr lang="en-GB" sz="1800" kern="1200" dirty="0">
              <a:solidFill>
                <a:srgbClr val="44546A"/>
              </a:solidFill>
              <a:latin typeface="Calibri" panose="020F0502020204030204"/>
              <a:ea typeface="+mn-ea"/>
              <a:cs typeface="+mn-cs"/>
            </a:endParaRPr>
          </a:p>
          <a:p>
            <a:pPr marL="228600" lvl="0" indent="-228600">
              <a:lnSpc>
                <a:spcPct val="90000"/>
              </a:lnSpc>
              <a:spcBef>
                <a:spcPts val="1000"/>
              </a:spcBef>
              <a:buClrTx/>
              <a:buFont typeface="Arial" panose="020B0604020202020204" pitchFamily="34" charset="0"/>
              <a:buChar char="•"/>
            </a:pPr>
            <a:r>
              <a:rPr lang="en-GB" sz="1800" kern="1200" dirty="0">
                <a:solidFill>
                  <a:srgbClr val="44546A"/>
                </a:solidFill>
                <a:latin typeface="Calibri" panose="020F0502020204030204"/>
                <a:ea typeface="+mn-ea"/>
                <a:cs typeface="+mn-cs"/>
              </a:rPr>
              <a:t>Participants were Newham Health Champions</a:t>
            </a:r>
          </a:p>
          <a:p>
            <a:pPr marL="228600" lvl="0" indent="-228600">
              <a:lnSpc>
                <a:spcPct val="90000"/>
              </a:lnSpc>
              <a:spcBef>
                <a:spcPts val="1000"/>
              </a:spcBef>
              <a:buClrTx/>
              <a:buFont typeface="Arial" panose="020B0604020202020204" pitchFamily="34" charset="0"/>
              <a:buChar char="•"/>
            </a:pPr>
            <a:r>
              <a:rPr lang="en-GB" sz="1800" kern="1200" dirty="0">
                <a:solidFill>
                  <a:srgbClr val="44546A"/>
                </a:solidFill>
                <a:latin typeface="Calibri" panose="020F0502020204030204"/>
                <a:ea typeface="+mn-ea"/>
                <a:cs typeface="+mn-cs"/>
              </a:rPr>
              <a:t>Themes from focus groups helped inform survey questions</a:t>
            </a:r>
          </a:p>
          <a:p>
            <a:endParaRPr lang="en-GB" sz="2000" dirty="0"/>
          </a:p>
        </p:txBody>
      </p:sp>
      <p:sp>
        <p:nvSpPr>
          <p:cNvPr id="8" name="TextBox 7"/>
          <p:cNvSpPr txBox="1"/>
          <p:nvPr/>
        </p:nvSpPr>
        <p:spPr>
          <a:xfrm>
            <a:off x="4165600" y="1524000"/>
            <a:ext cx="4666700" cy="4919295"/>
          </a:xfrm>
          <a:prstGeom prst="rect">
            <a:avLst/>
          </a:prstGeom>
          <a:noFill/>
        </p:spPr>
        <p:txBody>
          <a:bodyPr wrap="square" rtlCol="0">
            <a:spAutoFit/>
          </a:bodyPr>
          <a:lstStyle/>
          <a:p>
            <a:pPr lvl="0">
              <a:lnSpc>
                <a:spcPct val="90000"/>
              </a:lnSpc>
              <a:spcBef>
                <a:spcPts val="1000"/>
              </a:spcBef>
              <a:buClrTx/>
            </a:pPr>
            <a:r>
              <a:rPr lang="en-GB" sz="2000" b="1" kern="1200" dirty="0">
                <a:solidFill>
                  <a:srgbClr val="44546A"/>
                </a:solidFill>
                <a:latin typeface="Calibri" panose="020F0502020204030204"/>
                <a:ea typeface="+mn-ea"/>
                <a:cs typeface="+mn-cs"/>
              </a:rPr>
              <a:t>Survey</a:t>
            </a:r>
          </a:p>
          <a:p>
            <a:pPr marL="228600" lvl="0" indent="-228600">
              <a:lnSpc>
                <a:spcPct val="110000"/>
              </a:lnSpc>
              <a:spcBef>
                <a:spcPts val="1000"/>
              </a:spcBef>
              <a:buClrTx/>
              <a:buFont typeface="Arial" panose="020B0604020202020204" pitchFamily="34" charset="0"/>
              <a:buChar char="•"/>
            </a:pPr>
            <a:r>
              <a:rPr lang="en-GB" altLang="en-US" sz="1800" kern="1200" dirty="0">
                <a:solidFill>
                  <a:srgbClr val="44546A"/>
                </a:solidFill>
                <a:latin typeface="Calibri" panose="020F0502020204030204"/>
                <a:ea typeface="+mn-ea"/>
                <a:cs typeface="+mn-cs"/>
              </a:rPr>
              <a:t>129 surveys completed</a:t>
            </a:r>
          </a:p>
          <a:p>
            <a:pPr marL="228600" lvl="0" indent="-228600">
              <a:lnSpc>
                <a:spcPct val="110000"/>
              </a:lnSpc>
              <a:spcBef>
                <a:spcPts val="1000"/>
              </a:spcBef>
              <a:buClrTx/>
              <a:buFont typeface="Arial" panose="020B0604020202020204" pitchFamily="34" charset="0"/>
              <a:buChar char="•"/>
            </a:pPr>
            <a:r>
              <a:rPr lang="en-GB" altLang="en-US" sz="1800" kern="1200" dirty="0">
                <a:solidFill>
                  <a:srgbClr val="44546A"/>
                </a:solidFill>
                <a:latin typeface="Calibri" panose="020F0502020204030204"/>
                <a:ea typeface="+mn-ea"/>
                <a:cs typeface="+mn-cs"/>
              </a:rPr>
              <a:t>Mix of close-ended and open ended questions </a:t>
            </a:r>
          </a:p>
          <a:p>
            <a:pPr marL="228600" lvl="0" indent="-228600">
              <a:lnSpc>
                <a:spcPct val="110000"/>
              </a:lnSpc>
              <a:spcBef>
                <a:spcPts val="1000"/>
              </a:spcBef>
              <a:buClrTx/>
              <a:buFont typeface="Arial" panose="020B0604020202020204" pitchFamily="34" charset="0"/>
              <a:buChar char="•"/>
            </a:pPr>
            <a:r>
              <a:rPr lang="en-GB" altLang="en-US" sz="1800" kern="1200" dirty="0">
                <a:solidFill>
                  <a:srgbClr val="44546A"/>
                </a:solidFill>
                <a:latin typeface="Calibri" panose="020F0502020204030204"/>
                <a:ea typeface="+mn-ea"/>
                <a:cs typeface="+mn-cs"/>
              </a:rPr>
              <a:t>Dec 2020 – survey was completed by residents via various dissemination routes including VCFS organisations, LBN social media, Health Champions</a:t>
            </a:r>
          </a:p>
          <a:p>
            <a:pPr marL="228600" lvl="0" indent="-228600">
              <a:lnSpc>
                <a:spcPct val="110000"/>
              </a:lnSpc>
              <a:spcBef>
                <a:spcPts val="1000"/>
              </a:spcBef>
              <a:buClrTx/>
              <a:buFont typeface="Arial" panose="020B0604020202020204" pitchFamily="34" charset="0"/>
              <a:buChar char="•"/>
            </a:pPr>
            <a:r>
              <a:rPr lang="en-GB" altLang="en-US" sz="1800" kern="1200" dirty="0">
                <a:solidFill>
                  <a:srgbClr val="44546A"/>
                </a:solidFill>
                <a:latin typeface="Calibri" panose="020F0502020204030204"/>
                <a:ea typeface="+mn-ea"/>
                <a:cs typeface="+mn-cs"/>
              </a:rPr>
              <a:t>Dec/Jan 2021 – survey was completed by residents who telephoned Newham’s COVID-19 Helpline</a:t>
            </a:r>
          </a:p>
          <a:p>
            <a:pPr lvl="0">
              <a:lnSpc>
                <a:spcPct val="90000"/>
              </a:lnSpc>
              <a:buClrTx/>
            </a:pPr>
            <a:endParaRPr lang="en-GB" altLang="en-US" sz="2000" kern="1200" dirty="0">
              <a:solidFill>
                <a:prstClr val="black"/>
              </a:solidFill>
              <a:latin typeface="Calibri" panose="020F0502020204030204"/>
              <a:ea typeface="+mn-ea"/>
              <a:cs typeface="+mn-cs"/>
            </a:endParaRPr>
          </a:p>
          <a:p>
            <a:pPr marL="228600" lvl="0" indent="-228600">
              <a:lnSpc>
                <a:spcPct val="90000"/>
              </a:lnSpc>
              <a:spcBef>
                <a:spcPts val="1000"/>
              </a:spcBef>
              <a:buClrTx/>
              <a:buFont typeface="Arial" panose="020B0604020202020204" pitchFamily="34" charset="0"/>
              <a:buChar char="•"/>
            </a:pPr>
            <a:endParaRPr lang="en-GB" sz="2000" kern="1200" dirty="0">
              <a:solidFill>
                <a:prstClr val="black"/>
              </a:solidFill>
              <a:latin typeface="Calibri" panose="020F0502020204030204"/>
              <a:ea typeface="+mn-ea"/>
              <a:cs typeface="+mn-cs"/>
            </a:endParaRPr>
          </a:p>
          <a:p>
            <a:endParaRPr lang="en-GB" sz="2000" dirty="0"/>
          </a:p>
        </p:txBody>
      </p:sp>
    </p:spTree>
    <p:extLst>
      <p:ext uri="{BB962C8B-B14F-4D97-AF65-F5344CB8AC3E}">
        <p14:creationId xmlns:p14="http://schemas.microsoft.com/office/powerpoint/2010/main" val="33250815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B439E-7617-5740-A337-F0E87739A40D}"/>
              </a:ext>
            </a:extLst>
          </p:cNvPr>
          <p:cNvSpPr>
            <a:spLocks noGrp="1"/>
          </p:cNvSpPr>
          <p:nvPr>
            <p:ph type="title"/>
          </p:nvPr>
        </p:nvSpPr>
        <p:spPr/>
        <p:txBody>
          <a:bodyPr/>
          <a:lstStyle/>
          <a:p>
            <a:endParaRPr lang="en-US"/>
          </a:p>
        </p:txBody>
      </p:sp>
      <p:pic>
        <p:nvPicPr>
          <p:cNvPr id="4" name="Picture 3" descr="A yellow rectangle with text&#10;&#10;Description automatically generated with low confidence">
            <a:extLst>
              <a:ext uri="{FF2B5EF4-FFF2-40B4-BE49-F238E27FC236}">
                <a16:creationId xmlns:a16="http://schemas.microsoft.com/office/drawing/2014/main" id="{AE7E1C8A-F3E9-C243-B039-BA4DB542940B}"/>
              </a:ext>
            </a:extLst>
          </p:cNvPr>
          <p:cNvPicPr>
            <a:picLocks noChangeAspect="1"/>
          </p:cNvPicPr>
          <p:nvPr/>
        </p:nvPicPr>
        <p:blipFill>
          <a:blip r:embed="rId3"/>
          <a:stretch>
            <a:fillRect/>
          </a:stretch>
        </p:blipFill>
        <p:spPr>
          <a:xfrm>
            <a:off x="0" y="-9821"/>
            <a:ext cx="9144000" cy="6852242"/>
          </a:xfrm>
          <a:prstGeom prst="rect">
            <a:avLst/>
          </a:prstGeom>
        </p:spPr>
      </p:pic>
      <p:sp>
        <p:nvSpPr>
          <p:cNvPr id="3" name="TextBox 2"/>
          <p:cNvSpPr txBox="1"/>
          <p:nvPr/>
        </p:nvSpPr>
        <p:spPr>
          <a:xfrm>
            <a:off x="162560" y="126261"/>
            <a:ext cx="8138160" cy="1415772"/>
          </a:xfrm>
          <a:prstGeom prst="rect">
            <a:avLst/>
          </a:prstGeom>
          <a:noFill/>
        </p:spPr>
        <p:txBody>
          <a:bodyPr wrap="square" rtlCol="0">
            <a:spAutoFit/>
          </a:bodyPr>
          <a:lstStyle/>
          <a:p>
            <a:pPr lvl="0">
              <a:buClrTx/>
            </a:pPr>
            <a:r>
              <a:rPr lang="en-GB" sz="3600" b="1" kern="1200" dirty="0">
                <a:solidFill>
                  <a:prstClr val="white"/>
                </a:solidFill>
                <a:latin typeface="Calibri" panose="020F0502020204030204"/>
                <a:ea typeface="+mn-ea"/>
                <a:cs typeface="+mn-cs"/>
              </a:rPr>
              <a:t>Overview of survey responses: demographics</a:t>
            </a:r>
          </a:p>
          <a:p>
            <a:endParaRPr lang="en-GB" dirty="0"/>
          </a:p>
        </p:txBody>
      </p:sp>
      <p:graphicFrame>
        <p:nvGraphicFramePr>
          <p:cNvPr id="6" name="Chart 5"/>
          <p:cNvGraphicFramePr>
            <a:graphicFrameLocks/>
          </p:cNvGraphicFramePr>
          <p:nvPr>
            <p:extLst>
              <p:ext uri="{D42A27DB-BD31-4B8C-83A1-F6EECF244321}">
                <p14:modId xmlns:p14="http://schemas.microsoft.com/office/powerpoint/2010/main" val="3366399154"/>
              </p:ext>
            </p:extLst>
          </p:nvPr>
        </p:nvGraphicFramePr>
        <p:xfrm>
          <a:off x="162560" y="1727200"/>
          <a:ext cx="3860800" cy="3378201"/>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p:cNvSpPr txBox="1"/>
          <p:nvPr/>
        </p:nvSpPr>
        <p:spPr>
          <a:xfrm>
            <a:off x="4307840" y="1727200"/>
            <a:ext cx="4524460" cy="4001095"/>
          </a:xfrm>
          <a:prstGeom prst="rect">
            <a:avLst/>
          </a:prstGeom>
          <a:noFill/>
        </p:spPr>
        <p:txBody>
          <a:bodyPr wrap="square" rtlCol="0">
            <a:spAutoFit/>
          </a:bodyPr>
          <a:lstStyle/>
          <a:p>
            <a:pPr marL="285750" lvl="0" indent="-285750">
              <a:buClrTx/>
              <a:buFont typeface="Arial" panose="020B0604020202020204" pitchFamily="34" charset="0"/>
              <a:buChar char="•"/>
            </a:pPr>
            <a:r>
              <a:rPr lang="en-GB" sz="1800" kern="1200" dirty="0">
                <a:solidFill>
                  <a:srgbClr val="44546A"/>
                </a:solidFill>
                <a:latin typeface="Calibri" panose="020F0502020204030204"/>
                <a:ea typeface="+mn-ea"/>
                <a:cs typeface="+mn-cs"/>
              </a:rPr>
              <a:t>Total of 129 residents responded to the </a:t>
            </a:r>
            <a:r>
              <a:rPr lang="en-GB" sz="1800" kern="1200" dirty="0" smtClean="0">
                <a:solidFill>
                  <a:srgbClr val="44546A"/>
                </a:solidFill>
                <a:latin typeface="Calibri" panose="020F0502020204030204"/>
                <a:ea typeface="+mn-ea"/>
                <a:cs typeface="+mn-cs"/>
              </a:rPr>
              <a:t>survey.</a:t>
            </a:r>
            <a:endParaRPr lang="en-GB" sz="1800" kern="1200" dirty="0">
              <a:solidFill>
                <a:srgbClr val="44546A"/>
              </a:solidFill>
              <a:latin typeface="Calibri" panose="020F0502020204030204"/>
              <a:ea typeface="+mn-ea"/>
              <a:cs typeface="+mn-cs"/>
            </a:endParaRPr>
          </a:p>
          <a:p>
            <a:pPr marL="285750" lvl="0" indent="-285750">
              <a:buClrTx/>
              <a:buFont typeface="Arial" panose="020B0604020202020204" pitchFamily="34" charset="0"/>
              <a:buChar char="•"/>
            </a:pPr>
            <a:r>
              <a:rPr lang="en-GB" sz="1800" kern="1200" dirty="0">
                <a:solidFill>
                  <a:srgbClr val="44546A"/>
                </a:solidFill>
                <a:latin typeface="Calibri" panose="020F0502020204030204"/>
                <a:ea typeface="+mn-ea"/>
                <a:cs typeface="+mn-cs"/>
              </a:rPr>
              <a:t>Around two-thirds of the participants were female (61</a:t>
            </a:r>
            <a:r>
              <a:rPr lang="en-GB" sz="1800" kern="1200" dirty="0" smtClean="0">
                <a:solidFill>
                  <a:srgbClr val="44546A"/>
                </a:solidFill>
                <a:latin typeface="Calibri" panose="020F0502020204030204"/>
                <a:ea typeface="+mn-ea"/>
                <a:cs typeface="+mn-cs"/>
              </a:rPr>
              <a:t>%).</a:t>
            </a:r>
            <a:endParaRPr lang="en-GB" sz="1800" kern="1200" dirty="0">
              <a:solidFill>
                <a:srgbClr val="44546A"/>
              </a:solidFill>
              <a:latin typeface="Calibri" panose="020F0502020204030204"/>
              <a:ea typeface="+mn-ea"/>
              <a:cs typeface="+mn-cs"/>
            </a:endParaRPr>
          </a:p>
          <a:p>
            <a:pPr marL="285750" lvl="0" indent="-285750">
              <a:buClrTx/>
              <a:buFont typeface="Arial" panose="020B0604020202020204" pitchFamily="34" charset="0"/>
              <a:buChar char="•"/>
            </a:pPr>
            <a:r>
              <a:rPr lang="en-GB" sz="1800" kern="1200" dirty="0">
                <a:solidFill>
                  <a:srgbClr val="44546A"/>
                </a:solidFill>
                <a:latin typeface="Calibri" panose="020F0502020204030204"/>
                <a:ea typeface="+mn-ea"/>
                <a:cs typeface="+mn-cs"/>
              </a:rPr>
              <a:t>Three-quarters of the participants were between 19 and 60 years old, and 16% were over 60. </a:t>
            </a:r>
          </a:p>
          <a:p>
            <a:pPr marL="285750" lvl="0" indent="-285750">
              <a:buClrTx/>
              <a:buFont typeface="Arial" panose="020B0604020202020204" pitchFamily="34" charset="0"/>
              <a:buChar char="•"/>
            </a:pPr>
            <a:r>
              <a:rPr lang="en-GB" sz="1800" kern="1200" dirty="0">
                <a:solidFill>
                  <a:srgbClr val="44546A"/>
                </a:solidFill>
                <a:latin typeface="Calibri" panose="020F0502020204030204"/>
                <a:ea typeface="+mn-ea"/>
                <a:cs typeface="+mn-cs"/>
              </a:rPr>
              <a:t>People of White ethnicity were over-represented (36% of participants compared to 28% of Newham population).</a:t>
            </a:r>
          </a:p>
          <a:p>
            <a:pPr marL="285750" lvl="0" indent="-285750">
              <a:buClrTx/>
              <a:buFont typeface="Arial" panose="020B0604020202020204" pitchFamily="34" charset="0"/>
              <a:buChar char="•"/>
            </a:pPr>
            <a:r>
              <a:rPr lang="en-GB" sz="1800" kern="1200" dirty="0">
                <a:solidFill>
                  <a:srgbClr val="44546A"/>
                </a:solidFill>
                <a:latin typeface="Calibri" panose="020F0502020204030204"/>
                <a:ea typeface="+mn-ea"/>
                <a:cs typeface="+mn-cs"/>
              </a:rPr>
              <a:t>People of Asian ethnicity were under-represented at 28% compared to 45% of Newham population. </a:t>
            </a:r>
          </a:p>
          <a:p>
            <a:endParaRPr lang="en-GB" sz="2000" dirty="0"/>
          </a:p>
        </p:txBody>
      </p:sp>
    </p:spTree>
    <p:extLst>
      <p:ext uri="{BB962C8B-B14F-4D97-AF65-F5344CB8AC3E}">
        <p14:creationId xmlns:p14="http://schemas.microsoft.com/office/powerpoint/2010/main" val="39033640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13EE5-19A3-4246-932A-32C163CBC7E8}"/>
              </a:ext>
            </a:extLst>
          </p:cNvPr>
          <p:cNvSpPr>
            <a:spLocks noGrp="1"/>
          </p:cNvSpPr>
          <p:nvPr>
            <p:ph type="title"/>
          </p:nvPr>
        </p:nvSpPr>
        <p:spPr/>
        <p:txBody>
          <a:bodyPr/>
          <a:lstStyle/>
          <a:p>
            <a:endParaRPr lang="en-US"/>
          </a:p>
        </p:txBody>
      </p:sp>
      <p:pic>
        <p:nvPicPr>
          <p:cNvPr id="4" name="Picture 3" descr="Graphical user interface, text, application&#10;&#10;Description automatically generated with medium confidence">
            <a:extLst>
              <a:ext uri="{FF2B5EF4-FFF2-40B4-BE49-F238E27FC236}">
                <a16:creationId xmlns:a16="http://schemas.microsoft.com/office/drawing/2014/main" id="{11CAA558-364B-7941-8BE8-016DFDD35CCB}"/>
              </a:ext>
            </a:extLst>
          </p:cNvPr>
          <p:cNvPicPr>
            <a:picLocks noChangeAspect="1"/>
          </p:cNvPicPr>
          <p:nvPr/>
        </p:nvPicPr>
        <p:blipFill>
          <a:blip r:embed="rId3"/>
          <a:stretch>
            <a:fillRect/>
          </a:stretch>
        </p:blipFill>
        <p:spPr>
          <a:xfrm>
            <a:off x="0" y="0"/>
            <a:ext cx="9144000" cy="6852242"/>
          </a:xfrm>
          <a:prstGeom prst="rect">
            <a:avLst/>
          </a:prstGeom>
        </p:spPr>
      </p:pic>
      <p:sp>
        <p:nvSpPr>
          <p:cNvPr id="3" name="TextBox 2"/>
          <p:cNvSpPr txBox="1"/>
          <p:nvPr/>
        </p:nvSpPr>
        <p:spPr>
          <a:xfrm>
            <a:off x="193040" y="111760"/>
            <a:ext cx="6705600" cy="1415772"/>
          </a:xfrm>
          <a:prstGeom prst="rect">
            <a:avLst/>
          </a:prstGeom>
          <a:noFill/>
        </p:spPr>
        <p:txBody>
          <a:bodyPr wrap="square" rtlCol="0">
            <a:spAutoFit/>
          </a:bodyPr>
          <a:lstStyle/>
          <a:p>
            <a:pPr>
              <a:buClrTx/>
            </a:pPr>
            <a:r>
              <a:rPr lang="en-GB" sz="3600" b="1" kern="1200" dirty="0">
                <a:solidFill>
                  <a:prstClr val="white"/>
                </a:solidFill>
                <a:latin typeface="Calibri" panose="020F0502020204030204"/>
                <a:ea typeface="+mn-ea"/>
                <a:cs typeface="+mn-cs"/>
              </a:rPr>
              <a:t>Overview of Focus groups: demographics</a:t>
            </a:r>
          </a:p>
          <a:p>
            <a:endParaRPr lang="en-GB" dirty="0"/>
          </a:p>
        </p:txBody>
      </p:sp>
      <p:graphicFrame>
        <p:nvGraphicFramePr>
          <p:cNvPr id="6" name="Chart 5"/>
          <p:cNvGraphicFramePr>
            <a:graphicFrameLocks/>
          </p:cNvGraphicFramePr>
          <p:nvPr>
            <p:extLst>
              <p:ext uri="{D42A27DB-BD31-4B8C-83A1-F6EECF244321}">
                <p14:modId xmlns:p14="http://schemas.microsoft.com/office/powerpoint/2010/main" val="2549640166"/>
              </p:ext>
            </p:extLst>
          </p:nvPr>
        </p:nvGraphicFramePr>
        <p:xfrm>
          <a:off x="193040" y="1807504"/>
          <a:ext cx="4288155" cy="3934285"/>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p:cNvSpPr txBox="1"/>
          <p:nvPr/>
        </p:nvSpPr>
        <p:spPr>
          <a:xfrm>
            <a:off x="4674235" y="1991360"/>
            <a:ext cx="4219599" cy="3139321"/>
          </a:xfrm>
          <a:prstGeom prst="rect">
            <a:avLst/>
          </a:prstGeom>
          <a:noFill/>
        </p:spPr>
        <p:txBody>
          <a:bodyPr wrap="square" rtlCol="0">
            <a:spAutoFit/>
          </a:bodyPr>
          <a:lstStyle/>
          <a:p>
            <a:pPr marL="285750" lvl="0" indent="-285750">
              <a:buClrTx/>
              <a:buFont typeface="Arial" panose="020B0604020202020204" pitchFamily="34" charset="0"/>
              <a:buChar char="•"/>
            </a:pPr>
            <a:r>
              <a:rPr lang="en-GB" sz="1800" kern="1200" dirty="0">
                <a:solidFill>
                  <a:srgbClr val="44546A"/>
                </a:solidFill>
                <a:latin typeface="Calibri" panose="020F0502020204030204"/>
                <a:ea typeface="+mn-ea"/>
                <a:cs typeface="+mn-cs"/>
              </a:rPr>
              <a:t>A total of 25 Newham residents participated in the focus </a:t>
            </a:r>
            <a:r>
              <a:rPr lang="en-GB" sz="1800" kern="1200" dirty="0" smtClean="0">
                <a:solidFill>
                  <a:srgbClr val="44546A"/>
                </a:solidFill>
                <a:latin typeface="Calibri" panose="020F0502020204030204"/>
                <a:ea typeface="+mn-ea"/>
                <a:cs typeface="+mn-cs"/>
              </a:rPr>
              <a:t>groups.</a:t>
            </a:r>
            <a:endParaRPr lang="en-GB" sz="1800" kern="1200" dirty="0">
              <a:solidFill>
                <a:srgbClr val="44546A"/>
              </a:solidFill>
              <a:latin typeface="Calibri" panose="020F0502020204030204"/>
              <a:ea typeface="+mn-ea"/>
              <a:cs typeface="+mn-cs"/>
            </a:endParaRPr>
          </a:p>
          <a:p>
            <a:pPr lvl="0">
              <a:buClrTx/>
            </a:pPr>
            <a:endParaRPr lang="en-GB" sz="1800" kern="1200" dirty="0">
              <a:solidFill>
                <a:srgbClr val="44546A"/>
              </a:solidFill>
              <a:latin typeface="Calibri" panose="020F0502020204030204"/>
              <a:ea typeface="+mn-ea"/>
              <a:cs typeface="+mn-cs"/>
            </a:endParaRPr>
          </a:p>
          <a:p>
            <a:pPr marL="285750" lvl="0" indent="-285750">
              <a:buClrTx/>
              <a:buFont typeface="Arial" panose="020B0604020202020204" pitchFamily="34" charset="0"/>
              <a:buChar char="•"/>
            </a:pPr>
            <a:r>
              <a:rPr lang="en-GB" sz="1800" kern="1200" dirty="0">
                <a:solidFill>
                  <a:srgbClr val="44546A"/>
                </a:solidFill>
                <a:latin typeface="Calibri" panose="020F0502020204030204"/>
                <a:ea typeface="+mn-ea"/>
                <a:cs typeface="+mn-cs"/>
              </a:rPr>
              <a:t>Just over half (56%) of the participants were </a:t>
            </a:r>
            <a:r>
              <a:rPr lang="en-GB" sz="1800" kern="1200" dirty="0" smtClean="0">
                <a:solidFill>
                  <a:srgbClr val="44546A"/>
                </a:solidFill>
                <a:latin typeface="Calibri" panose="020F0502020204030204"/>
                <a:ea typeface="+mn-ea"/>
                <a:cs typeface="+mn-cs"/>
              </a:rPr>
              <a:t>female.</a:t>
            </a:r>
            <a:endParaRPr lang="en-GB" sz="1800" kern="1200" dirty="0">
              <a:solidFill>
                <a:srgbClr val="44546A"/>
              </a:solidFill>
              <a:latin typeface="Calibri" panose="020F0502020204030204"/>
              <a:ea typeface="+mn-ea"/>
              <a:cs typeface="+mn-cs"/>
            </a:endParaRPr>
          </a:p>
          <a:p>
            <a:pPr lvl="0">
              <a:buClrTx/>
            </a:pPr>
            <a:endParaRPr lang="en-GB" sz="1800" kern="1200" dirty="0">
              <a:solidFill>
                <a:srgbClr val="44546A"/>
              </a:solidFill>
              <a:latin typeface="Calibri" panose="020F0502020204030204"/>
              <a:ea typeface="+mn-ea"/>
              <a:cs typeface="+mn-cs"/>
            </a:endParaRPr>
          </a:p>
          <a:p>
            <a:pPr marL="285750" lvl="0" indent="-285750">
              <a:buClrTx/>
              <a:buFont typeface="Arial" panose="020B0604020202020204" pitchFamily="34" charset="0"/>
              <a:buChar char="•"/>
            </a:pPr>
            <a:r>
              <a:rPr lang="en-GB" sz="1800" kern="1200" dirty="0">
                <a:solidFill>
                  <a:srgbClr val="44546A"/>
                </a:solidFill>
                <a:latin typeface="Calibri" panose="020F0502020204030204"/>
                <a:ea typeface="+mn-ea"/>
                <a:cs typeface="+mn-cs"/>
              </a:rPr>
              <a:t>Over half of the participants identified as Black British / Black African (54%), a third were White (31%), and 15% were British </a:t>
            </a:r>
            <a:r>
              <a:rPr lang="en-GB" sz="1800" kern="1200" dirty="0" smtClean="0">
                <a:solidFill>
                  <a:srgbClr val="44546A"/>
                </a:solidFill>
                <a:latin typeface="Calibri" panose="020F0502020204030204"/>
                <a:ea typeface="+mn-ea"/>
                <a:cs typeface="+mn-cs"/>
              </a:rPr>
              <a:t>Bangladeshi.</a:t>
            </a:r>
            <a:endParaRPr lang="en-GB" sz="1800" kern="1200" dirty="0">
              <a:solidFill>
                <a:srgbClr val="44546A"/>
              </a:solidFill>
              <a:latin typeface="Calibri" panose="020F0502020204030204"/>
              <a:ea typeface="+mn-ea"/>
              <a:cs typeface="+mn-cs"/>
            </a:endParaRPr>
          </a:p>
          <a:p>
            <a:endParaRPr lang="en-GB" sz="1800" dirty="0"/>
          </a:p>
        </p:txBody>
      </p:sp>
    </p:spTree>
    <p:extLst>
      <p:ext uri="{BB962C8B-B14F-4D97-AF65-F5344CB8AC3E}">
        <p14:creationId xmlns:p14="http://schemas.microsoft.com/office/powerpoint/2010/main" val="39721599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186C7-8747-4C44-AA60-4231096C9583}"/>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011900D3-5DD9-714C-A043-C22774ACAA74}"/>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7E5C1170-6B63-B744-B8A3-CC59371461AC}"/>
              </a:ext>
            </a:extLst>
          </p:cNvPr>
          <p:cNvSpPr>
            <a:spLocks noGrp="1"/>
          </p:cNvSpPr>
          <p:nvPr>
            <p:ph type="body" idx="2"/>
          </p:nvPr>
        </p:nvSpPr>
        <p:spPr/>
        <p:txBody>
          <a:bodyPr/>
          <a:lstStyle/>
          <a:p>
            <a:endParaRPr lang="en-US"/>
          </a:p>
        </p:txBody>
      </p:sp>
      <p:pic>
        <p:nvPicPr>
          <p:cNvPr id="6" name="Picture 5" descr="Graphical user interface, text, application&#10;&#10;Description automatically generated">
            <a:extLst>
              <a:ext uri="{FF2B5EF4-FFF2-40B4-BE49-F238E27FC236}">
                <a16:creationId xmlns:a16="http://schemas.microsoft.com/office/drawing/2014/main" id="{F5C7033A-F35C-5346-8435-650117B21196}"/>
              </a:ext>
            </a:extLst>
          </p:cNvPr>
          <p:cNvPicPr>
            <a:picLocks noChangeAspect="1"/>
          </p:cNvPicPr>
          <p:nvPr/>
        </p:nvPicPr>
        <p:blipFill>
          <a:blip r:embed="rId3"/>
          <a:stretch>
            <a:fillRect/>
          </a:stretch>
        </p:blipFill>
        <p:spPr>
          <a:xfrm>
            <a:off x="0" y="0"/>
            <a:ext cx="9144000" cy="6852242"/>
          </a:xfrm>
          <a:prstGeom prst="rect">
            <a:avLst/>
          </a:prstGeom>
        </p:spPr>
      </p:pic>
      <p:sp>
        <p:nvSpPr>
          <p:cNvPr id="5" name="TextBox 4"/>
          <p:cNvSpPr txBox="1"/>
          <p:nvPr/>
        </p:nvSpPr>
        <p:spPr>
          <a:xfrm>
            <a:off x="503554" y="1447838"/>
            <a:ext cx="8211844" cy="4093428"/>
          </a:xfrm>
          <a:prstGeom prst="rect">
            <a:avLst/>
          </a:prstGeom>
          <a:noFill/>
        </p:spPr>
        <p:txBody>
          <a:bodyPr wrap="square" rtlCol="0">
            <a:spAutoFit/>
          </a:bodyPr>
          <a:lstStyle/>
          <a:p>
            <a:pPr algn="ctr"/>
            <a:r>
              <a:rPr lang="en-GB" sz="1600" kern="1200" dirty="0">
                <a:solidFill>
                  <a:srgbClr val="44546A"/>
                </a:solidFill>
                <a:latin typeface="Calibri Light" panose="020F0302020204030204"/>
                <a:ea typeface="+mj-ea"/>
                <a:cs typeface="+mj-cs"/>
              </a:rPr>
              <a:t/>
            </a:r>
            <a:br>
              <a:rPr lang="en-GB" sz="1600" kern="1200" dirty="0">
                <a:solidFill>
                  <a:srgbClr val="44546A"/>
                </a:solidFill>
                <a:latin typeface="Calibri Light" panose="020F0302020204030204"/>
                <a:ea typeface="+mj-ea"/>
                <a:cs typeface="+mj-cs"/>
              </a:rPr>
            </a:br>
            <a:r>
              <a:rPr lang="en-GB" sz="1600" kern="1200" dirty="0">
                <a:solidFill>
                  <a:srgbClr val="44546A"/>
                </a:solidFill>
                <a:latin typeface="Calibri Light" panose="020F0302020204030204"/>
                <a:ea typeface="+mj-ea"/>
                <a:cs typeface="+mj-cs"/>
              </a:rPr>
              <a:t/>
            </a:r>
            <a:br>
              <a:rPr lang="en-GB" sz="1600" kern="1200" dirty="0">
                <a:solidFill>
                  <a:srgbClr val="44546A"/>
                </a:solidFill>
                <a:latin typeface="Calibri Light" panose="020F0302020204030204"/>
                <a:ea typeface="+mj-ea"/>
                <a:cs typeface="+mj-cs"/>
              </a:rPr>
            </a:br>
            <a:r>
              <a:rPr lang="en-GB" sz="2900" kern="1200" dirty="0">
                <a:solidFill>
                  <a:srgbClr val="44546A"/>
                </a:solidFill>
                <a:latin typeface="Calibri Light" panose="020F0302020204030204"/>
                <a:ea typeface="+mj-ea"/>
                <a:cs typeface="+mj-cs"/>
              </a:rPr>
              <a:t/>
            </a:r>
            <a:br>
              <a:rPr lang="en-GB" sz="2900" kern="1200" dirty="0">
                <a:solidFill>
                  <a:srgbClr val="44546A"/>
                </a:solidFill>
                <a:latin typeface="Calibri Light" panose="020F0302020204030204"/>
                <a:ea typeface="+mj-ea"/>
                <a:cs typeface="+mj-cs"/>
              </a:rPr>
            </a:br>
            <a:r>
              <a:rPr lang="en-GB" sz="4000" b="1" kern="1200" dirty="0">
                <a:solidFill>
                  <a:srgbClr val="44546A"/>
                </a:solidFill>
                <a:latin typeface="Calibri Light" panose="020F0302020204030204"/>
                <a:ea typeface="+mj-ea"/>
                <a:cs typeface="+mj-cs"/>
              </a:rPr>
              <a:t>Insights from the Focus Groups</a:t>
            </a:r>
            <a:br>
              <a:rPr lang="en-GB" sz="4000" b="1" kern="1200" dirty="0">
                <a:solidFill>
                  <a:srgbClr val="44546A"/>
                </a:solidFill>
                <a:latin typeface="Calibri Light" panose="020F0302020204030204"/>
                <a:ea typeface="+mj-ea"/>
                <a:cs typeface="+mj-cs"/>
              </a:rPr>
            </a:br>
            <a:r>
              <a:rPr lang="en-GB" sz="2200" b="1" kern="1200" dirty="0">
                <a:solidFill>
                  <a:srgbClr val="ED7D31"/>
                </a:solidFill>
                <a:latin typeface="Calibri Light" panose="020F0302020204030204"/>
                <a:ea typeface="MS PGothic" panose="020B0600070205080204" pitchFamily="34" charset="-128"/>
                <a:cs typeface="ＭＳ Ｐゴシック" charset="0"/>
              </a:rPr>
              <a:t/>
            </a:r>
            <a:br>
              <a:rPr lang="en-GB" sz="2200" b="1" kern="1200" dirty="0">
                <a:solidFill>
                  <a:srgbClr val="ED7D31"/>
                </a:solidFill>
                <a:latin typeface="Calibri Light" panose="020F0302020204030204"/>
                <a:ea typeface="MS PGothic" panose="020B0600070205080204" pitchFamily="34" charset="-128"/>
                <a:cs typeface="ＭＳ Ｐゴシック" charset="0"/>
              </a:rPr>
            </a:br>
            <a:r>
              <a:rPr lang="en-GB" sz="2900" kern="1200" dirty="0">
                <a:solidFill>
                  <a:srgbClr val="ED7D31"/>
                </a:solidFill>
                <a:latin typeface="Calibri Light" panose="020F0302020204030204"/>
                <a:ea typeface="+mj-ea"/>
                <a:cs typeface="+mj-cs"/>
              </a:rPr>
              <a:t>What helps/what gets in the way of being able to isolate if they have COVID-19, or are a contact of someone with COVID-19</a:t>
            </a:r>
            <a:r>
              <a:rPr lang="en-GB" sz="2900" kern="1200" dirty="0">
                <a:solidFill>
                  <a:srgbClr val="44546A"/>
                </a:solidFill>
                <a:latin typeface="Calibri Light" panose="020F0302020204030204"/>
                <a:ea typeface="+mj-ea"/>
                <a:cs typeface="+mj-cs"/>
              </a:rPr>
              <a:t/>
            </a:r>
            <a:br>
              <a:rPr lang="en-GB" sz="2900" kern="1200" dirty="0">
                <a:solidFill>
                  <a:srgbClr val="44546A"/>
                </a:solidFill>
                <a:latin typeface="Calibri Light" panose="020F0302020204030204"/>
                <a:ea typeface="+mj-ea"/>
                <a:cs typeface="+mj-cs"/>
              </a:rPr>
            </a:br>
            <a:r>
              <a:rPr lang="en-GB" sz="2200" b="1" kern="1200" dirty="0">
                <a:solidFill>
                  <a:srgbClr val="ED7D31"/>
                </a:solidFill>
                <a:latin typeface="Calibri Light" panose="020F0302020204030204"/>
                <a:ea typeface="MS PGothic" panose="020B0600070205080204" pitchFamily="34" charset="-128"/>
                <a:cs typeface="ＭＳ Ｐゴシック" charset="0"/>
              </a:rPr>
              <a:t/>
            </a:r>
            <a:br>
              <a:rPr lang="en-GB" sz="2200" b="1" kern="1200" dirty="0">
                <a:solidFill>
                  <a:srgbClr val="ED7D31"/>
                </a:solidFill>
                <a:latin typeface="Calibri Light" panose="020F0302020204030204"/>
                <a:ea typeface="MS PGothic" panose="020B0600070205080204" pitchFamily="34" charset="-128"/>
                <a:cs typeface="ＭＳ Ｐゴシック" charset="0"/>
              </a:rPr>
            </a:br>
            <a:endParaRPr lang="en-GB" sz="2800" dirty="0"/>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0217" y="161994"/>
            <a:ext cx="1580484" cy="473355"/>
          </a:xfrm>
          <a:prstGeom prst="rect">
            <a:avLst/>
          </a:prstGeom>
        </p:spPr>
      </p:pic>
    </p:spTree>
    <p:extLst>
      <p:ext uri="{BB962C8B-B14F-4D97-AF65-F5344CB8AC3E}">
        <p14:creationId xmlns:p14="http://schemas.microsoft.com/office/powerpoint/2010/main" val="28731836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E9AB6-DF27-BE49-A23E-32E2DFA33000}"/>
              </a:ext>
            </a:extLst>
          </p:cNvPr>
          <p:cNvSpPr>
            <a:spLocks noGrp="1"/>
          </p:cNvSpPr>
          <p:nvPr>
            <p:ph type="title"/>
          </p:nvPr>
        </p:nvSpPr>
        <p:spPr/>
        <p:txBody>
          <a:bodyPr/>
          <a:lstStyle/>
          <a:p>
            <a:endParaRPr lang="en-US"/>
          </a:p>
        </p:txBody>
      </p:sp>
      <p:pic>
        <p:nvPicPr>
          <p:cNvPr id="4" name="Picture 3" descr="A picture containing text&#10;&#10;Description automatically generated">
            <a:extLst>
              <a:ext uri="{FF2B5EF4-FFF2-40B4-BE49-F238E27FC236}">
                <a16:creationId xmlns:a16="http://schemas.microsoft.com/office/drawing/2014/main" id="{39874114-BE1B-F146-9AA7-3E366EBDEA55}"/>
              </a:ext>
            </a:extLst>
          </p:cNvPr>
          <p:cNvPicPr>
            <a:picLocks noChangeAspect="1"/>
          </p:cNvPicPr>
          <p:nvPr/>
        </p:nvPicPr>
        <p:blipFill>
          <a:blip r:embed="rId3"/>
          <a:stretch>
            <a:fillRect/>
          </a:stretch>
        </p:blipFill>
        <p:spPr>
          <a:xfrm>
            <a:off x="0" y="2879"/>
            <a:ext cx="9144000" cy="6852242"/>
          </a:xfrm>
          <a:prstGeom prst="rect">
            <a:avLst/>
          </a:prstGeom>
        </p:spPr>
      </p:pic>
      <p:sp>
        <p:nvSpPr>
          <p:cNvPr id="3" name="TextBox 2"/>
          <p:cNvSpPr txBox="1"/>
          <p:nvPr/>
        </p:nvSpPr>
        <p:spPr>
          <a:xfrm>
            <a:off x="311700" y="1463040"/>
            <a:ext cx="8520600" cy="923330"/>
          </a:xfrm>
          <a:prstGeom prst="rect">
            <a:avLst/>
          </a:prstGeom>
          <a:noFill/>
        </p:spPr>
        <p:txBody>
          <a:bodyPr wrap="square" rtlCol="0">
            <a:spAutoFit/>
          </a:bodyPr>
          <a:lstStyle/>
          <a:p>
            <a:pPr lvl="0">
              <a:buClrTx/>
            </a:pPr>
            <a:r>
              <a:rPr lang="en-GB" sz="1800" b="1" kern="1200" dirty="0">
                <a:solidFill>
                  <a:srgbClr val="44546A"/>
                </a:solidFill>
                <a:latin typeface="Calibri" panose="020F0502020204030204"/>
                <a:ea typeface="+mn-ea"/>
                <a:cs typeface="+mn-cs"/>
              </a:rPr>
              <a:t>When asked for their thoughts and experiences of what gets in the way of being able to isolate if they have COVID-19, or are a contact of someone with COVID-19 the main themes mentioned by Newham residents (in 3 focus groups) included:</a:t>
            </a:r>
          </a:p>
        </p:txBody>
      </p:sp>
      <p:sp>
        <p:nvSpPr>
          <p:cNvPr id="5" name="TextBox 4"/>
          <p:cNvSpPr txBox="1"/>
          <p:nvPr/>
        </p:nvSpPr>
        <p:spPr>
          <a:xfrm>
            <a:off x="124987" y="72124"/>
            <a:ext cx="7020560" cy="1200329"/>
          </a:xfrm>
          <a:prstGeom prst="rect">
            <a:avLst/>
          </a:prstGeom>
          <a:noFill/>
        </p:spPr>
        <p:txBody>
          <a:bodyPr wrap="square" rtlCol="0">
            <a:spAutoFit/>
          </a:bodyPr>
          <a:lstStyle/>
          <a:p>
            <a:pPr lvl="0">
              <a:buClrTx/>
            </a:pPr>
            <a:r>
              <a:rPr lang="en-GB" sz="3600" b="1" kern="1200" dirty="0">
                <a:solidFill>
                  <a:prstClr val="white"/>
                </a:solidFill>
                <a:latin typeface="Calibri" panose="020F0502020204030204"/>
                <a:ea typeface="+mn-ea"/>
                <a:cs typeface="+mn-cs"/>
              </a:rPr>
              <a:t>Focus Groups - What gets in the way of being able to isolate?</a:t>
            </a:r>
          </a:p>
        </p:txBody>
      </p:sp>
      <p:graphicFrame>
        <p:nvGraphicFramePr>
          <p:cNvPr id="7" name="Table 6"/>
          <p:cNvGraphicFramePr>
            <a:graphicFrameLocks noGrp="1"/>
          </p:cNvGraphicFramePr>
          <p:nvPr>
            <p:extLst>
              <p:ext uri="{D42A27DB-BD31-4B8C-83A1-F6EECF244321}">
                <p14:modId xmlns:p14="http://schemas.microsoft.com/office/powerpoint/2010/main" val="2514965765"/>
              </p:ext>
            </p:extLst>
          </p:nvPr>
        </p:nvGraphicFramePr>
        <p:xfrm>
          <a:off x="311700" y="2506650"/>
          <a:ext cx="8520600" cy="3557720"/>
        </p:xfrm>
        <a:graphic>
          <a:graphicData uri="http://schemas.openxmlformats.org/drawingml/2006/table">
            <a:tbl>
              <a:tblPr firstRow="1" bandRow="1"/>
              <a:tblGrid>
                <a:gridCol w="7021863">
                  <a:extLst>
                    <a:ext uri="{9D8B030D-6E8A-4147-A177-3AD203B41FA5}">
                      <a16:colId xmlns:a16="http://schemas.microsoft.com/office/drawing/2014/main" val="4258448828"/>
                    </a:ext>
                  </a:extLst>
                </a:gridCol>
                <a:gridCol w="1498737">
                  <a:extLst>
                    <a:ext uri="{9D8B030D-6E8A-4147-A177-3AD203B41FA5}">
                      <a16:colId xmlns:a16="http://schemas.microsoft.com/office/drawing/2014/main" val="2874851599"/>
                    </a:ext>
                  </a:extLst>
                </a:gridCol>
              </a:tblGrid>
              <a:tr h="854391">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algn="l"/>
                      <a:r>
                        <a:rPr lang="en-GB" sz="2000" dirty="0" smtClean="0"/>
                        <a:t>Focus group themes: what gets in the way of being able to isolate? </a:t>
                      </a:r>
                    </a:p>
                    <a:p>
                      <a:pPr algn="l"/>
                      <a:endParaRPr lang="en-GB" sz="2000" dirty="0"/>
                    </a:p>
                  </a:txBody>
                  <a:tcPr>
                    <a:lnL>
                      <a:noFill/>
                    </a:lnL>
                    <a:lnR>
                      <a:noFill/>
                    </a:lnR>
                    <a:lnT>
                      <a:noFill/>
                    </a:lnT>
                    <a:lnB>
                      <a:noFill/>
                    </a:lnB>
                    <a:lnTlToBr w="12700" cmpd="sng">
                      <a:noFill/>
                      <a:prstDash val="solid"/>
                    </a:lnTlToBr>
                    <a:lnBlToTr w="12700" cmpd="sng">
                      <a:noFill/>
                      <a:prstDash val="solid"/>
                    </a:lnBlToTr>
                    <a:solidFill>
                      <a:srgbClr val="ED7D31"/>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algn="l"/>
                      <a:r>
                        <a:rPr lang="en-GB" sz="2000" dirty="0" smtClean="0"/>
                        <a:t>No.</a:t>
                      </a:r>
                      <a:r>
                        <a:rPr lang="en-GB" sz="2000" baseline="0" dirty="0" smtClean="0"/>
                        <a:t> of times mentioned</a:t>
                      </a:r>
                      <a:endParaRPr lang="en-GB" sz="2000" dirty="0"/>
                    </a:p>
                  </a:txBody>
                  <a:tcPr>
                    <a:lnL>
                      <a:noFill/>
                    </a:lnL>
                    <a:lnR>
                      <a:noFill/>
                    </a:lnR>
                    <a:lnT>
                      <a:noFill/>
                    </a:lnT>
                    <a:lnB>
                      <a:noFill/>
                    </a:lnB>
                    <a:lnTlToBr w="12700" cmpd="sng">
                      <a:noFill/>
                      <a:prstDash val="solid"/>
                    </a:lnTlToBr>
                    <a:lnBlToTr w="12700" cmpd="sng">
                      <a:noFill/>
                      <a:prstDash val="solid"/>
                    </a:lnBlToTr>
                    <a:solidFill>
                      <a:srgbClr val="ED7D31"/>
                    </a:solidFill>
                  </a:tcPr>
                </a:tc>
                <a:extLst>
                  <a:ext uri="{0D108BD9-81ED-4DB2-BD59-A6C34878D82A}">
                    <a16:rowId xmlns:a16="http://schemas.microsoft.com/office/drawing/2014/main" val="3314960155"/>
                  </a:ext>
                </a:extLst>
              </a:tr>
              <a:tr h="773020">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l"/>
                      <a:r>
                        <a:rPr lang="en-GB" sz="2000" dirty="0" smtClean="0"/>
                        <a:t>Lack of support (in many contexts including from</a:t>
                      </a:r>
                      <a:r>
                        <a:rPr lang="en-GB" sz="2000" baseline="0" dirty="0" smtClean="0"/>
                        <a:t> </a:t>
                      </a:r>
                      <a:r>
                        <a:rPr lang="en-GB" sz="2000" dirty="0" smtClean="0"/>
                        <a:t>employers, need of food deliveries, financial</a:t>
                      </a:r>
                      <a:r>
                        <a:rPr lang="en-GB" sz="2000" baseline="0" dirty="0" smtClean="0"/>
                        <a:t> fears,</a:t>
                      </a:r>
                      <a:r>
                        <a:rPr lang="en-GB" sz="2000" dirty="0" smtClean="0"/>
                        <a:t> fear</a:t>
                      </a:r>
                      <a:r>
                        <a:rPr lang="en-GB" sz="2000" baseline="0" dirty="0" smtClean="0"/>
                        <a:t> of losing employment</a:t>
                      </a:r>
                      <a:r>
                        <a:rPr lang="en-GB" sz="2000" dirty="0" smtClean="0"/>
                        <a:t>)</a:t>
                      </a:r>
                    </a:p>
                  </a:txBody>
                  <a:tcPr>
                    <a:lnL>
                      <a:noFill/>
                    </a:lnL>
                    <a:lnR>
                      <a:noFill/>
                    </a:lnR>
                    <a:lnT>
                      <a:noFill/>
                    </a:lnT>
                    <a:lnB>
                      <a:no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l"/>
                      <a:r>
                        <a:rPr lang="en-GB" sz="2000" dirty="0" smtClean="0"/>
                        <a:t>15</a:t>
                      </a:r>
                      <a:endParaRPr lang="en-GB" sz="2000" dirty="0"/>
                    </a:p>
                  </a:txBody>
                  <a:tcPr>
                    <a:lnL>
                      <a:noFill/>
                    </a:lnL>
                    <a:lnR>
                      <a:noFill/>
                    </a:lnR>
                    <a:lnT>
                      <a:noFill/>
                    </a:lnT>
                    <a:lnB>
                      <a:no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188604613"/>
                  </a:ext>
                </a:extLst>
              </a:tr>
              <a:tr h="773020">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l"/>
                      <a:r>
                        <a:rPr lang="en-GB" sz="2000" dirty="0" smtClean="0"/>
                        <a:t>Mental wellbeing impacts of isolation/the virus itself </a:t>
                      </a:r>
                    </a:p>
                    <a:p>
                      <a:pPr algn="l"/>
                      <a:endParaRPr lang="en-GB" sz="2000" dirty="0"/>
                    </a:p>
                  </a:txBody>
                  <a:tcPr>
                    <a:lnL>
                      <a:noFill/>
                    </a:lnL>
                    <a:lnR>
                      <a:noFill/>
                    </a:lnR>
                    <a:lnT>
                      <a:noFill/>
                    </a:lnT>
                    <a:lnB>
                      <a:noFill/>
                    </a:lnB>
                    <a:lnTlToBr w="12700" cmpd="sng">
                      <a:noFill/>
                      <a:prstDash val="solid"/>
                    </a:lnTlToBr>
                    <a:lnBlToTr w="12700" cmpd="sng">
                      <a:noFill/>
                      <a:prstDash val="solid"/>
                    </a:lnBlToTr>
                    <a:solidFill>
                      <a:srgbClr val="5B9BD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l"/>
                      <a:r>
                        <a:rPr lang="en-GB" sz="2000" dirty="0" smtClean="0"/>
                        <a:t>12</a:t>
                      </a:r>
                      <a:endParaRPr lang="en-GB" sz="2000" dirty="0"/>
                    </a:p>
                  </a:txBody>
                  <a:tcPr>
                    <a:lnL>
                      <a:noFill/>
                    </a:lnL>
                    <a:lnR>
                      <a:noFill/>
                    </a:lnR>
                    <a:lnT>
                      <a:noFill/>
                    </a:lnT>
                    <a:lnB>
                      <a:no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2566814905"/>
                  </a:ext>
                </a:extLst>
              </a:tr>
              <a:tr h="773020">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l"/>
                      <a:r>
                        <a:rPr lang="en-GB" sz="2000" dirty="0" smtClean="0"/>
                        <a:t>Fear of break-up of families incl.</a:t>
                      </a:r>
                      <a:r>
                        <a:rPr lang="en-GB" sz="2000" baseline="0" dirty="0" smtClean="0"/>
                        <a:t> how to cope,</a:t>
                      </a:r>
                      <a:r>
                        <a:rPr lang="en-GB" sz="2000" dirty="0" smtClean="0"/>
                        <a:t> and the logistical implications of isolation on living arrangements (e.g. space needed to isolate within households)</a:t>
                      </a:r>
                    </a:p>
                  </a:txBody>
                  <a:tcPr>
                    <a:lnL>
                      <a:noFill/>
                    </a:lnL>
                    <a:lnR>
                      <a:noFill/>
                    </a:lnR>
                    <a:lnT>
                      <a:noFill/>
                    </a:lnT>
                    <a:lnB>
                      <a:noFill/>
                    </a:lnB>
                    <a:lnTlToBr w="12700" cmpd="sng">
                      <a:noFill/>
                      <a:prstDash val="solid"/>
                    </a:lnTlToBr>
                    <a:lnBlToTr w="12700" cmpd="sng">
                      <a:noFill/>
                      <a:prstDash val="solid"/>
                    </a:lnBlToTr>
                    <a:solidFill>
                      <a:srgbClr val="5B9BD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l"/>
                      <a:r>
                        <a:rPr lang="en-GB" sz="2000" dirty="0" smtClean="0"/>
                        <a:t>8</a:t>
                      </a:r>
                      <a:endParaRPr lang="en-GB" sz="2000" dirty="0"/>
                    </a:p>
                  </a:txBody>
                  <a:tcPr>
                    <a:lnL>
                      <a:noFill/>
                    </a:lnL>
                    <a:lnR>
                      <a:noFill/>
                    </a:lnR>
                    <a:lnT>
                      <a:noFill/>
                    </a:lnT>
                    <a:lnB>
                      <a:no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4111103433"/>
                  </a:ext>
                </a:extLst>
              </a:tr>
            </a:tbl>
          </a:graphicData>
        </a:graphic>
      </p:graphicFrame>
    </p:spTree>
    <p:extLst>
      <p:ext uri="{BB962C8B-B14F-4D97-AF65-F5344CB8AC3E}">
        <p14:creationId xmlns:p14="http://schemas.microsoft.com/office/powerpoint/2010/main" val="6163049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0C066-9A7F-704A-84AC-D587DEAFFDDA}"/>
              </a:ext>
            </a:extLst>
          </p:cNvPr>
          <p:cNvSpPr>
            <a:spLocks noGrp="1"/>
          </p:cNvSpPr>
          <p:nvPr>
            <p:ph type="title"/>
          </p:nvPr>
        </p:nvSpPr>
        <p:spPr/>
        <p:txBody>
          <a:bodyPr/>
          <a:lstStyle/>
          <a:p>
            <a:endParaRPr lang="en-US"/>
          </a:p>
        </p:txBody>
      </p:sp>
      <p:pic>
        <p:nvPicPr>
          <p:cNvPr id="4" name="Picture 3" descr="A picture containing text&#10;&#10;Description automatically generated">
            <a:extLst>
              <a:ext uri="{FF2B5EF4-FFF2-40B4-BE49-F238E27FC236}">
                <a16:creationId xmlns:a16="http://schemas.microsoft.com/office/drawing/2014/main" id="{AE866C32-D831-E54D-86B7-8134B025F4C9}"/>
              </a:ext>
            </a:extLst>
          </p:cNvPr>
          <p:cNvPicPr>
            <a:picLocks noChangeAspect="1"/>
          </p:cNvPicPr>
          <p:nvPr/>
        </p:nvPicPr>
        <p:blipFill>
          <a:blip r:embed="rId3"/>
          <a:stretch>
            <a:fillRect/>
          </a:stretch>
        </p:blipFill>
        <p:spPr>
          <a:xfrm>
            <a:off x="0" y="-297"/>
            <a:ext cx="9144000" cy="6852242"/>
          </a:xfrm>
          <a:prstGeom prst="rect">
            <a:avLst/>
          </a:prstGeom>
        </p:spPr>
      </p:pic>
      <p:sp>
        <p:nvSpPr>
          <p:cNvPr id="3" name="TextBox 2"/>
          <p:cNvSpPr txBox="1"/>
          <p:nvPr/>
        </p:nvSpPr>
        <p:spPr>
          <a:xfrm>
            <a:off x="311700" y="1397675"/>
            <a:ext cx="8520600" cy="4924425"/>
          </a:xfrm>
          <a:prstGeom prst="rect">
            <a:avLst/>
          </a:prstGeom>
          <a:noFill/>
        </p:spPr>
        <p:txBody>
          <a:bodyPr wrap="square" rtlCol="0">
            <a:spAutoFit/>
          </a:bodyPr>
          <a:lstStyle/>
          <a:p>
            <a:pPr lvl="0">
              <a:buClrTx/>
            </a:pPr>
            <a:r>
              <a:rPr lang="en-GB" sz="1800" b="1" kern="1200" dirty="0">
                <a:solidFill>
                  <a:srgbClr val="44546A"/>
                </a:solidFill>
                <a:latin typeface="Calibri" panose="020F0502020204030204"/>
                <a:ea typeface="+mn-ea"/>
                <a:cs typeface="+mn-cs"/>
              </a:rPr>
              <a:t>Unravelling the themes – what residents said</a:t>
            </a:r>
          </a:p>
          <a:p>
            <a:pPr lvl="0">
              <a:buClrTx/>
            </a:pPr>
            <a:endParaRPr lang="en-GB" sz="1800" kern="1200" dirty="0">
              <a:solidFill>
                <a:srgbClr val="44546A"/>
              </a:solidFill>
              <a:latin typeface="Calibri" panose="020F0502020204030204"/>
              <a:ea typeface="+mn-ea"/>
              <a:cs typeface="+mn-cs"/>
            </a:endParaRPr>
          </a:p>
          <a:p>
            <a:pPr lvl="0">
              <a:buClrTx/>
            </a:pPr>
            <a:r>
              <a:rPr lang="en-GB" sz="1800" kern="1200" dirty="0">
                <a:solidFill>
                  <a:srgbClr val="44546A"/>
                </a:solidFill>
                <a:latin typeface="Calibri" panose="020F0502020204030204"/>
                <a:ea typeface="+mn-ea"/>
                <a:cs typeface="+mn-cs"/>
              </a:rPr>
              <a:t>Lack of support: Financial worries and fear of loosing employment</a:t>
            </a:r>
          </a:p>
          <a:p>
            <a:pPr marL="800100" lvl="1" indent="-342900">
              <a:buClrTx/>
              <a:buFont typeface="Arial" panose="020B0604020202020204" pitchFamily="34" charset="0"/>
              <a:buChar char="•"/>
            </a:pPr>
            <a:r>
              <a:rPr lang="en-GB" sz="2000" i="1" kern="1200" dirty="0">
                <a:solidFill>
                  <a:srgbClr val="ED7D31"/>
                </a:solidFill>
                <a:latin typeface="Calibri" panose="020F0502020204030204"/>
                <a:ea typeface="+mn-ea"/>
                <a:cs typeface="+mn-cs"/>
              </a:rPr>
              <a:t>“I think the </a:t>
            </a:r>
            <a:r>
              <a:rPr lang="en-GB" sz="2000" b="1" i="1" kern="1200" dirty="0">
                <a:solidFill>
                  <a:srgbClr val="ED7D31"/>
                </a:solidFill>
                <a:latin typeface="Calibri" panose="020F0502020204030204"/>
                <a:ea typeface="+mn-ea"/>
                <a:cs typeface="+mn-cs"/>
              </a:rPr>
              <a:t>self-employed</a:t>
            </a:r>
            <a:r>
              <a:rPr lang="en-GB" sz="2000" i="1" kern="1200" dirty="0">
                <a:solidFill>
                  <a:srgbClr val="ED7D31"/>
                </a:solidFill>
                <a:latin typeface="Calibri" panose="020F0502020204030204"/>
                <a:ea typeface="+mn-ea"/>
                <a:cs typeface="+mn-cs"/>
              </a:rPr>
              <a:t> particularly… if you're on a low income, then </a:t>
            </a:r>
            <a:r>
              <a:rPr lang="en-GB" sz="2000" b="1" i="1" kern="1200" dirty="0">
                <a:solidFill>
                  <a:srgbClr val="ED7D31"/>
                </a:solidFill>
                <a:latin typeface="Calibri" panose="020F0502020204030204"/>
                <a:ea typeface="+mn-ea"/>
                <a:cs typeface="+mn-cs"/>
              </a:rPr>
              <a:t>you don’t turn up for work, you’re the first on the list to be sacked</a:t>
            </a:r>
            <a:r>
              <a:rPr lang="en-GB" sz="2000" i="1" kern="1200" dirty="0">
                <a:solidFill>
                  <a:srgbClr val="ED7D31"/>
                </a:solidFill>
                <a:latin typeface="Calibri" panose="020F0502020204030204"/>
                <a:ea typeface="+mn-ea"/>
                <a:cs typeface="+mn-cs"/>
              </a:rPr>
              <a:t>” </a:t>
            </a:r>
          </a:p>
          <a:p>
            <a:pPr marL="800100" lvl="1" indent="-342900">
              <a:buClrTx/>
              <a:buFont typeface="Arial" panose="020B0604020202020204" pitchFamily="34" charset="0"/>
              <a:buChar char="•"/>
            </a:pPr>
            <a:endParaRPr lang="en-GB" sz="2000" i="1" kern="1200" dirty="0">
              <a:solidFill>
                <a:srgbClr val="ED7D31"/>
              </a:solidFill>
              <a:latin typeface="Calibri" panose="020F0502020204030204"/>
              <a:ea typeface="+mn-ea"/>
              <a:cs typeface="+mn-cs"/>
            </a:endParaRPr>
          </a:p>
          <a:p>
            <a:pPr marL="800100" lvl="1" indent="-342900">
              <a:buClrTx/>
              <a:buFont typeface="Arial" panose="020B0604020202020204" pitchFamily="34" charset="0"/>
              <a:buChar char="•"/>
            </a:pPr>
            <a:r>
              <a:rPr lang="en-GB" sz="2000" i="1" kern="1200" dirty="0">
                <a:solidFill>
                  <a:srgbClr val="ED7D31"/>
                </a:solidFill>
                <a:latin typeface="Calibri" panose="020F0502020204030204"/>
                <a:ea typeface="+mn-ea"/>
                <a:cs typeface="+mn-cs"/>
              </a:rPr>
              <a:t>“If the person had income like a month to a thousand or two thousand pound and if he leaves the job because of self-isolating all those things and </a:t>
            </a:r>
            <a:r>
              <a:rPr lang="en-GB" sz="2000" b="1" i="1" kern="1200" dirty="0">
                <a:solidFill>
                  <a:srgbClr val="ED7D31"/>
                </a:solidFill>
                <a:latin typeface="Calibri" panose="020F0502020204030204"/>
                <a:ea typeface="+mn-ea"/>
                <a:cs typeface="+mn-cs"/>
              </a:rPr>
              <a:t>I don't think so, 500 pound will be enough for him</a:t>
            </a:r>
            <a:r>
              <a:rPr lang="en-GB" sz="2000" i="1" kern="1200" dirty="0">
                <a:solidFill>
                  <a:srgbClr val="ED7D31"/>
                </a:solidFill>
                <a:latin typeface="Calibri" panose="020F0502020204030204"/>
                <a:ea typeface="+mn-ea"/>
                <a:cs typeface="+mn-cs"/>
              </a:rPr>
              <a:t>. I think it's very little amount to survive, you know.”</a:t>
            </a:r>
          </a:p>
          <a:p>
            <a:pPr marL="457200" lvl="1">
              <a:buClrTx/>
            </a:pPr>
            <a:endParaRPr lang="en-GB" sz="2000" i="1" kern="1200" dirty="0">
              <a:solidFill>
                <a:srgbClr val="ED7D31"/>
              </a:solidFill>
              <a:latin typeface="Calibri" panose="020F0502020204030204"/>
              <a:ea typeface="+mn-ea"/>
              <a:cs typeface="+mn-cs"/>
            </a:endParaRPr>
          </a:p>
          <a:p>
            <a:pPr marL="800100" lvl="1" indent="-342900">
              <a:buClrTx/>
              <a:buFont typeface="Arial" panose="020B0604020202020204" pitchFamily="34" charset="0"/>
              <a:buChar char="•"/>
            </a:pPr>
            <a:r>
              <a:rPr lang="en-GB" sz="2000" i="1" kern="1200" dirty="0">
                <a:solidFill>
                  <a:srgbClr val="ED7D31"/>
                </a:solidFill>
                <a:latin typeface="Calibri" panose="020F0502020204030204"/>
                <a:ea typeface="+mn-ea"/>
                <a:cs typeface="+mn-cs"/>
              </a:rPr>
              <a:t>“I think a really big thing is money, frankly, if you know, you have no savings and you're relying on your income and you're employed, not retired, so you don't have a pension, </a:t>
            </a:r>
            <a:r>
              <a:rPr lang="en-GB" sz="2000" b="1" i="1" kern="1200" dirty="0">
                <a:solidFill>
                  <a:srgbClr val="ED7D31"/>
                </a:solidFill>
                <a:latin typeface="Calibri" panose="020F0502020204030204"/>
                <a:ea typeface="+mn-ea"/>
                <a:cs typeface="+mn-cs"/>
              </a:rPr>
              <a:t>you have very little option but to go out there and earn the money</a:t>
            </a:r>
            <a:r>
              <a:rPr lang="en-GB" sz="2000" i="1" kern="1200" dirty="0">
                <a:solidFill>
                  <a:srgbClr val="ED7D31"/>
                </a:solidFill>
                <a:latin typeface="Calibri" panose="020F0502020204030204"/>
                <a:ea typeface="+mn-ea"/>
                <a:cs typeface="+mn-cs"/>
              </a:rPr>
              <a:t>” </a:t>
            </a:r>
          </a:p>
          <a:p>
            <a:pPr lvl="0">
              <a:buClrTx/>
            </a:pPr>
            <a:endParaRPr lang="en-GB" sz="1800" i="1" kern="1200" dirty="0">
              <a:solidFill>
                <a:srgbClr val="ED7D31"/>
              </a:solidFill>
              <a:latin typeface="Calibri" panose="020F0502020204030204"/>
              <a:ea typeface="+mn-ea"/>
              <a:cs typeface="+mn-cs"/>
            </a:endParaRPr>
          </a:p>
        </p:txBody>
      </p:sp>
      <p:sp>
        <p:nvSpPr>
          <p:cNvPr id="5" name="TextBox 4"/>
          <p:cNvSpPr txBox="1"/>
          <p:nvPr/>
        </p:nvSpPr>
        <p:spPr>
          <a:xfrm>
            <a:off x="52333" y="63521"/>
            <a:ext cx="9039333" cy="1200329"/>
          </a:xfrm>
          <a:prstGeom prst="rect">
            <a:avLst/>
          </a:prstGeom>
          <a:noFill/>
        </p:spPr>
        <p:txBody>
          <a:bodyPr wrap="square" rtlCol="0">
            <a:spAutoFit/>
          </a:bodyPr>
          <a:lstStyle/>
          <a:p>
            <a:r>
              <a:rPr lang="en-GB" sz="3600" b="1" kern="1200" dirty="0">
                <a:solidFill>
                  <a:prstClr val="white"/>
                </a:solidFill>
                <a:latin typeface="Calibri" panose="020F0502020204030204"/>
                <a:ea typeface="+mn-ea"/>
                <a:cs typeface="+mn-cs"/>
              </a:rPr>
              <a:t>Focus Groups - What helps/ what gets in the </a:t>
            </a:r>
          </a:p>
          <a:p>
            <a:r>
              <a:rPr lang="en-GB" sz="3600" b="1" kern="1200" dirty="0">
                <a:solidFill>
                  <a:prstClr val="white"/>
                </a:solidFill>
                <a:latin typeface="Calibri" panose="020F0502020204030204"/>
                <a:ea typeface="+mn-ea"/>
                <a:cs typeface="+mn-cs"/>
              </a:rPr>
              <a:t>way of being able to isolate?</a:t>
            </a:r>
          </a:p>
        </p:txBody>
      </p:sp>
    </p:spTree>
    <p:extLst>
      <p:ext uri="{BB962C8B-B14F-4D97-AF65-F5344CB8AC3E}">
        <p14:creationId xmlns:p14="http://schemas.microsoft.com/office/powerpoint/2010/main" val="638672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F9FF9-B6F4-DD45-9100-A683558B2AE4}"/>
              </a:ext>
            </a:extLst>
          </p:cNvPr>
          <p:cNvSpPr>
            <a:spLocks noGrp="1"/>
          </p:cNvSpPr>
          <p:nvPr>
            <p:ph type="title"/>
          </p:nvPr>
        </p:nvSpPr>
        <p:spPr/>
        <p:txBody>
          <a:bodyPr/>
          <a:lstStyle/>
          <a:p>
            <a:endParaRPr lang="en-US"/>
          </a:p>
        </p:txBody>
      </p:sp>
      <p:pic>
        <p:nvPicPr>
          <p:cNvPr id="4" name="Picture 3" descr="Graphical user interface, text, application&#10;&#10;Description automatically generated">
            <a:extLst>
              <a:ext uri="{FF2B5EF4-FFF2-40B4-BE49-F238E27FC236}">
                <a16:creationId xmlns:a16="http://schemas.microsoft.com/office/drawing/2014/main" id="{3A4B21E6-BA8C-7B48-A2B4-ECC75B3A9FCC}"/>
              </a:ext>
            </a:extLst>
          </p:cNvPr>
          <p:cNvPicPr>
            <a:picLocks noChangeAspect="1"/>
          </p:cNvPicPr>
          <p:nvPr/>
        </p:nvPicPr>
        <p:blipFill>
          <a:blip r:embed="rId3"/>
          <a:stretch>
            <a:fillRect/>
          </a:stretch>
        </p:blipFill>
        <p:spPr>
          <a:xfrm>
            <a:off x="0" y="2879"/>
            <a:ext cx="9144000" cy="6852242"/>
          </a:xfrm>
          <a:prstGeom prst="rect">
            <a:avLst/>
          </a:prstGeom>
        </p:spPr>
      </p:pic>
      <p:sp>
        <p:nvSpPr>
          <p:cNvPr id="3" name="TextBox 2"/>
          <p:cNvSpPr txBox="1"/>
          <p:nvPr/>
        </p:nvSpPr>
        <p:spPr>
          <a:xfrm>
            <a:off x="151058" y="63644"/>
            <a:ext cx="8841884" cy="1200329"/>
          </a:xfrm>
          <a:prstGeom prst="rect">
            <a:avLst/>
          </a:prstGeom>
          <a:noFill/>
        </p:spPr>
        <p:txBody>
          <a:bodyPr wrap="square" rtlCol="0">
            <a:spAutoFit/>
          </a:bodyPr>
          <a:lstStyle/>
          <a:p>
            <a:r>
              <a:rPr lang="en-GB" sz="3600" b="1" kern="1200" dirty="0">
                <a:solidFill>
                  <a:prstClr val="white"/>
                </a:solidFill>
                <a:latin typeface="Calibri" panose="020F0502020204030204"/>
                <a:ea typeface="+mn-ea"/>
                <a:cs typeface="+mn-cs"/>
              </a:rPr>
              <a:t>Focus Groups - What helps/ what gets in the way of being able to isolate?</a:t>
            </a:r>
          </a:p>
        </p:txBody>
      </p:sp>
      <p:sp>
        <p:nvSpPr>
          <p:cNvPr id="7" name="TextBox 6"/>
          <p:cNvSpPr txBox="1"/>
          <p:nvPr/>
        </p:nvSpPr>
        <p:spPr>
          <a:xfrm>
            <a:off x="172720" y="1495617"/>
            <a:ext cx="8841884" cy="4770537"/>
          </a:xfrm>
          <a:prstGeom prst="rect">
            <a:avLst/>
          </a:prstGeom>
          <a:noFill/>
        </p:spPr>
        <p:txBody>
          <a:bodyPr wrap="square" rtlCol="0">
            <a:spAutoFit/>
          </a:bodyPr>
          <a:lstStyle/>
          <a:p>
            <a:pPr lvl="0">
              <a:buClrTx/>
            </a:pPr>
            <a:r>
              <a:rPr lang="en-GB" sz="1800" b="1" kern="1200" dirty="0">
                <a:solidFill>
                  <a:srgbClr val="44546A"/>
                </a:solidFill>
                <a:latin typeface="Calibri" panose="020F0502020204030204"/>
                <a:ea typeface="+mn-ea"/>
                <a:cs typeface="+mn-cs"/>
              </a:rPr>
              <a:t>Unravelling the themes – what residents said</a:t>
            </a:r>
            <a:endParaRPr lang="en-GB" sz="1800" i="1" kern="1200" dirty="0">
              <a:solidFill>
                <a:srgbClr val="ED7D31"/>
              </a:solidFill>
              <a:latin typeface="Calibri" panose="020F0502020204030204"/>
              <a:ea typeface="+mn-ea"/>
              <a:cs typeface="+mn-cs"/>
            </a:endParaRPr>
          </a:p>
          <a:p>
            <a:pPr lvl="0">
              <a:buClrTx/>
            </a:pPr>
            <a:endParaRPr lang="en-GB" sz="1800" kern="1200" dirty="0">
              <a:solidFill>
                <a:srgbClr val="44546A"/>
              </a:solidFill>
              <a:latin typeface="Calibri" panose="020F0502020204030204"/>
              <a:ea typeface="+mn-ea"/>
              <a:cs typeface="+mn-cs"/>
            </a:endParaRPr>
          </a:p>
          <a:p>
            <a:pPr lvl="0">
              <a:buClrTx/>
            </a:pPr>
            <a:r>
              <a:rPr lang="en-GB" sz="1800" kern="1200" dirty="0">
                <a:solidFill>
                  <a:srgbClr val="44546A"/>
                </a:solidFill>
                <a:latin typeface="Calibri" panose="020F0502020204030204"/>
                <a:ea typeface="+mn-ea"/>
                <a:cs typeface="+mn-cs"/>
              </a:rPr>
              <a:t>Lack of support: Need for help with food deliveries etc.</a:t>
            </a:r>
          </a:p>
          <a:p>
            <a:pPr marL="800100" lvl="1" indent="-342900">
              <a:buClrTx/>
              <a:buFont typeface="Arial" panose="020B0604020202020204" pitchFamily="34" charset="0"/>
              <a:buChar char="•"/>
            </a:pPr>
            <a:r>
              <a:rPr lang="en-GB" sz="2000" i="1" kern="1200" dirty="0">
                <a:solidFill>
                  <a:srgbClr val="ED7D31"/>
                </a:solidFill>
                <a:latin typeface="Calibri" panose="020F0502020204030204"/>
                <a:ea typeface="+mn-ea"/>
                <a:cs typeface="+mn-cs"/>
              </a:rPr>
              <a:t>“Daily shopping such as bread and milk, letters that need posting, items needed from the pharmacy, getting the dog to the vets”</a:t>
            </a:r>
          </a:p>
          <a:p>
            <a:pPr marL="457200" lvl="1">
              <a:buClrTx/>
            </a:pPr>
            <a:endParaRPr lang="en-GB" sz="2000" i="1" kern="1200" dirty="0">
              <a:solidFill>
                <a:srgbClr val="ED7D31"/>
              </a:solidFill>
              <a:latin typeface="Calibri" panose="020F0502020204030204"/>
              <a:ea typeface="+mn-ea"/>
              <a:cs typeface="+mn-cs"/>
            </a:endParaRPr>
          </a:p>
          <a:p>
            <a:pPr marL="800100" lvl="1" indent="-342900">
              <a:buClrTx/>
              <a:buFont typeface="Arial" panose="020B0604020202020204" pitchFamily="34" charset="0"/>
              <a:buChar char="•"/>
            </a:pPr>
            <a:r>
              <a:rPr lang="en-GB" sz="2000" b="1" i="1" kern="1200" dirty="0">
                <a:solidFill>
                  <a:srgbClr val="ED7D31"/>
                </a:solidFill>
                <a:latin typeface="Calibri" panose="020F0502020204030204"/>
                <a:ea typeface="+mn-ea"/>
                <a:cs typeface="+mn-cs"/>
              </a:rPr>
              <a:t>“ We were not ill but we had help from friends and our fridge has never been so full”</a:t>
            </a:r>
          </a:p>
          <a:p>
            <a:pPr marL="800100" lvl="1" indent="-342900">
              <a:buClrTx/>
              <a:buFont typeface="Arial" panose="020B0604020202020204" pitchFamily="34" charset="0"/>
              <a:buChar char="•"/>
            </a:pPr>
            <a:endParaRPr lang="en-GB" sz="1800" i="1" kern="1200" dirty="0">
              <a:solidFill>
                <a:srgbClr val="ED7D31"/>
              </a:solidFill>
              <a:latin typeface="Calibri" panose="020F0502020204030204"/>
              <a:ea typeface="+mn-ea"/>
              <a:cs typeface="+mn-cs"/>
            </a:endParaRPr>
          </a:p>
          <a:p>
            <a:pPr lvl="0">
              <a:buClrTx/>
            </a:pPr>
            <a:r>
              <a:rPr lang="en-GB" sz="1800" kern="1200" dirty="0">
                <a:solidFill>
                  <a:srgbClr val="44546A"/>
                </a:solidFill>
                <a:latin typeface="Calibri" panose="020F0502020204030204"/>
                <a:ea typeface="+mn-ea"/>
                <a:cs typeface="+mn-cs"/>
              </a:rPr>
              <a:t>Lack of support from </a:t>
            </a:r>
            <a:r>
              <a:rPr lang="en-GB" sz="1800" kern="1200" dirty="0" smtClean="0">
                <a:solidFill>
                  <a:srgbClr val="44546A"/>
                </a:solidFill>
                <a:latin typeface="Calibri" panose="020F0502020204030204"/>
                <a:ea typeface="+mn-ea"/>
                <a:cs typeface="+mn-cs"/>
              </a:rPr>
              <a:t>employers: Speaking </a:t>
            </a:r>
            <a:r>
              <a:rPr lang="en-GB" sz="1800" kern="1200" dirty="0">
                <a:solidFill>
                  <a:srgbClr val="44546A"/>
                </a:solidFill>
                <a:latin typeface="Calibri" panose="020F0502020204030204"/>
                <a:ea typeface="+mn-ea"/>
                <a:cs typeface="+mn-cs"/>
              </a:rPr>
              <a:t>about the reaction of their employer when their child needed to isolate as a close contact and developed mild symptoms: </a:t>
            </a:r>
            <a:endParaRPr lang="en-GB" sz="1800" kern="1200" dirty="0" smtClean="0">
              <a:solidFill>
                <a:srgbClr val="44546A"/>
              </a:solidFill>
              <a:latin typeface="Calibri" panose="020F0502020204030204"/>
              <a:ea typeface="+mn-ea"/>
              <a:cs typeface="+mn-cs"/>
            </a:endParaRPr>
          </a:p>
          <a:p>
            <a:pPr lvl="0">
              <a:buClrTx/>
            </a:pPr>
            <a:endParaRPr lang="en-GB" sz="1800" i="1" kern="1200" dirty="0">
              <a:solidFill>
                <a:srgbClr val="ED7D31"/>
              </a:solidFill>
              <a:latin typeface="Calibri" panose="020F0502020204030204"/>
              <a:ea typeface="+mn-ea"/>
              <a:cs typeface="+mn-cs"/>
            </a:endParaRPr>
          </a:p>
          <a:p>
            <a:pPr lvl="0">
              <a:buClrTx/>
            </a:pPr>
            <a:r>
              <a:rPr lang="en-GB" sz="2000" i="1" kern="1200" dirty="0">
                <a:solidFill>
                  <a:srgbClr val="ED7D31"/>
                </a:solidFill>
                <a:latin typeface="Calibri" panose="020F0502020204030204"/>
                <a:ea typeface="+mn-ea"/>
                <a:cs typeface="+mn-cs"/>
              </a:rPr>
              <a:t>“I said, any chance I can get 14 days leave or like self-isolation. They said no, as long as you don't have any symptoms and said, I can't lie to them if I don't develop any symptoms. I can't lie that I developed symptoms since I didn't have anything….</a:t>
            </a:r>
          </a:p>
          <a:p>
            <a:pPr lvl="0">
              <a:buClrTx/>
            </a:pPr>
            <a:endParaRPr lang="en-GB" sz="1800" i="1" kern="1200" dirty="0">
              <a:solidFill>
                <a:srgbClr val="ED7D31"/>
              </a:solidFill>
              <a:latin typeface="Calibri" panose="020F0502020204030204"/>
              <a:ea typeface="+mn-ea"/>
              <a:cs typeface="+mn-cs"/>
            </a:endParaRPr>
          </a:p>
        </p:txBody>
      </p:sp>
    </p:spTree>
    <p:extLst>
      <p:ext uri="{BB962C8B-B14F-4D97-AF65-F5344CB8AC3E}">
        <p14:creationId xmlns:p14="http://schemas.microsoft.com/office/powerpoint/2010/main" val="23489590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B439E-7617-5740-A337-F0E87739A40D}"/>
              </a:ext>
            </a:extLst>
          </p:cNvPr>
          <p:cNvSpPr>
            <a:spLocks noGrp="1"/>
          </p:cNvSpPr>
          <p:nvPr>
            <p:ph type="title"/>
          </p:nvPr>
        </p:nvSpPr>
        <p:spPr/>
        <p:txBody>
          <a:bodyPr/>
          <a:lstStyle/>
          <a:p>
            <a:endParaRPr lang="en-US"/>
          </a:p>
        </p:txBody>
      </p:sp>
      <p:pic>
        <p:nvPicPr>
          <p:cNvPr id="4" name="Picture 3" descr="A yellow rectangle with text&#10;&#10;Description automatically generated with low confidence">
            <a:extLst>
              <a:ext uri="{FF2B5EF4-FFF2-40B4-BE49-F238E27FC236}">
                <a16:creationId xmlns:a16="http://schemas.microsoft.com/office/drawing/2014/main" id="{AE7E1C8A-F3E9-C243-B039-BA4DB542940B}"/>
              </a:ext>
            </a:extLst>
          </p:cNvPr>
          <p:cNvPicPr>
            <a:picLocks noChangeAspect="1"/>
          </p:cNvPicPr>
          <p:nvPr/>
        </p:nvPicPr>
        <p:blipFill>
          <a:blip r:embed="rId3"/>
          <a:stretch>
            <a:fillRect/>
          </a:stretch>
        </p:blipFill>
        <p:spPr>
          <a:xfrm>
            <a:off x="0" y="5758"/>
            <a:ext cx="9144000" cy="6852242"/>
          </a:xfrm>
          <a:prstGeom prst="rect">
            <a:avLst/>
          </a:prstGeom>
        </p:spPr>
      </p:pic>
      <p:sp>
        <p:nvSpPr>
          <p:cNvPr id="3" name="TextBox 2"/>
          <p:cNvSpPr txBox="1"/>
          <p:nvPr/>
        </p:nvSpPr>
        <p:spPr>
          <a:xfrm>
            <a:off x="162560" y="101600"/>
            <a:ext cx="8138160" cy="954107"/>
          </a:xfrm>
          <a:prstGeom prst="rect">
            <a:avLst/>
          </a:prstGeom>
          <a:noFill/>
        </p:spPr>
        <p:txBody>
          <a:bodyPr wrap="square" rtlCol="0">
            <a:spAutoFit/>
          </a:bodyPr>
          <a:lstStyle/>
          <a:p>
            <a:pPr lvl="0">
              <a:buClrTx/>
            </a:pPr>
            <a:r>
              <a:rPr lang="en-GB" sz="2800" b="1" kern="1200" dirty="0">
                <a:solidFill>
                  <a:prstClr val="white"/>
                </a:solidFill>
                <a:latin typeface="Calibri" panose="020F0502020204030204"/>
                <a:ea typeface="+mn-ea"/>
                <a:cs typeface="+mn-cs"/>
              </a:rPr>
              <a:t>Focus Groups - What helps/ what gets in the </a:t>
            </a:r>
            <a:endParaRPr lang="en-GB" sz="2800" b="1" kern="1200" dirty="0" smtClean="0">
              <a:solidFill>
                <a:prstClr val="white"/>
              </a:solidFill>
              <a:latin typeface="Calibri" panose="020F0502020204030204"/>
              <a:ea typeface="+mn-ea"/>
              <a:cs typeface="+mn-cs"/>
            </a:endParaRPr>
          </a:p>
          <a:p>
            <a:pPr lvl="0">
              <a:buClrTx/>
            </a:pPr>
            <a:r>
              <a:rPr lang="en-GB" sz="2800" b="1" kern="1200" dirty="0" smtClean="0">
                <a:solidFill>
                  <a:prstClr val="white"/>
                </a:solidFill>
                <a:latin typeface="Calibri" panose="020F0502020204030204"/>
                <a:ea typeface="+mn-ea"/>
                <a:cs typeface="+mn-cs"/>
              </a:rPr>
              <a:t>way </a:t>
            </a:r>
            <a:r>
              <a:rPr lang="en-GB" sz="2800" b="1" kern="1200" dirty="0">
                <a:solidFill>
                  <a:prstClr val="white"/>
                </a:solidFill>
                <a:latin typeface="Calibri" panose="020F0502020204030204"/>
                <a:ea typeface="+mn-ea"/>
                <a:cs typeface="+mn-cs"/>
              </a:rPr>
              <a:t>of being able to isolate?</a:t>
            </a:r>
          </a:p>
        </p:txBody>
      </p:sp>
      <p:sp>
        <p:nvSpPr>
          <p:cNvPr id="7" name="TextBox 6"/>
          <p:cNvSpPr txBox="1"/>
          <p:nvPr/>
        </p:nvSpPr>
        <p:spPr>
          <a:xfrm>
            <a:off x="162560" y="1547473"/>
            <a:ext cx="8669740" cy="3970318"/>
          </a:xfrm>
          <a:prstGeom prst="rect">
            <a:avLst/>
          </a:prstGeom>
          <a:noFill/>
        </p:spPr>
        <p:txBody>
          <a:bodyPr wrap="square" rtlCol="0">
            <a:spAutoFit/>
          </a:bodyPr>
          <a:lstStyle/>
          <a:p>
            <a:pPr lvl="0">
              <a:buClrTx/>
            </a:pPr>
            <a:r>
              <a:rPr lang="en-GB" sz="1800" b="1" kern="1200" dirty="0">
                <a:solidFill>
                  <a:srgbClr val="44546A"/>
                </a:solidFill>
                <a:latin typeface="Calibri" panose="020F0502020204030204"/>
                <a:ea typeface="+mn-ea"/>
                <a:cs typeface="+mn-cs"/>
              </a:rPr>
              <a:t>Cont. Unravelling the themes – what residents said</a:t>
            </a:r>
            <a:endParaRPr lang="en-GB" sz="1800" kern="1200" dirty="0">
              <a:solidFill>
                <a:srgbClr val="44546A"/>
              </a:solidFill>
              <a:latin typeface="Calibri" panose="020F0502020204030204"/>
              <a:ea typeface="+mn-ea"/>
              <a:cs typeface="+mn-cs"/>
            </a:endParaRPr>
          </a:p>
          <a:p>
            <a:pPr lvl="0">
              <a:buClrTx/>
            </a:pPr>
            <a:endParaRPr lang="en-GB" sz="1800" kern="1200" dirty="0">
              <a:solidFill>
                <a:srgbClr val="44546A"/>
              </a:solidFill>
              <a:latin typeface="Calibri" panose="020F0502020204030204"/>
              <a:ea typeface="+mn-ea"/>
              <a:cs typeface="+mn-cs"/>
            </a:endParaRPr>
          </a:p>
          <a:p>
            <a:pPr lvl="0">
              <a:buClrTx/>
            </a:pPr>
            <a:r>
              <a:rPr lang="en-GB" sz="1800" kern="1200" dirty="0">
                <a:solidFill>
                  <a:srgbClr val="44546A"/>
                </a:solidFill>
                <a:latin typeface="Calibri" panose="020F0502020204030204"/>
                <a:ea typeface="+mn-ea"/>
                <a:cs typeface="+mn-cs"/>
              </a:rPr>
              <a:t>Impact of isolation and the virus itself on mental wellbeing </a:t>
            </a:r>
            <a:endParaRPr lang="en-GB" sz="1800" kern="1200" dirty="0" smtClean="0">
              <a:solidFill>
                <a:srgbClr val="44546A"/>
              </a:solidFill>
              <a:latin typeface="Calibri" panose="020F0502020204030204"/>
              <a:ea typeface="+mn-ea"/>
              <a:cs typeface="+mn-cs"/>
            </a:endParaRPr>
          </a:p>
          <a:p>
            <a:pPr lvl="0">
              <a:buClrTx/>
            </a:pPr>
            <a:endParaRPr lang="en-GB" sz="1800" kern="1200" dirty="0">
              <a:solidFill>
                <a:srgbClr val="44546A"/>
              </a:solidFill>
              <a:latin typeface="Calibri" panose="020F0502020204030204"/>
              <a:ea typeface="+mn-ea"/>
              <a:cs typeface="+mn-cs"/>
            </a:endParaRPr>
          </a:p>
          <a:p>
            <a:pPr marL="800100" lvl="1" indent="-342900">
              <a:buClrTx/>
              <a:buFont typeface="Arial" panose="020B0604020202020204" pitchFamily="34" charset="0"/>
              <a:buChar char="•"/>
            </a:pPr>
            <a:r>
              <a:rPr lang="en-GB" sz="2000" i="1" kern="1200" dirty="0">
                <a:solidFill>
                  <a:srgbClr val="ED7D31"/>
                </a:solidFill>
                <a:latin typeface="Calibri" panose="020F0502020204030204"/>
                <a:ea typeface="+mn-ea"/>
                <a:cs typeface="+mn-cs"/>
              </a:rPr>
              <a:t>“When her isolation period was finished, she felt that she needed to stay in isolation because her neighbours….let other people know that she had the virus and </a:t>
            </a:r>
            <a:r>
              <a:rPr lang="en-GB" sz="2000" b="1" i="1" kern="1200" dirty="0">
                <a:solidFill>
                  <a:srgbClr val="ED7D31"/>
                </a:solidFill>
                <a:latin typeface="Calibri" panose="020F0502020204030204"/>
                <a:ea typeface="+mn-ea"/>
                <a:cs typeface="+mn-cs"/>
              </a:rPr>
              <a:t>she felt embarrassed</a:t>
            </a:r>
            <a:r>
              <a:rPr lang="en-GB" sz="2000" i="1" kern="1200" dirty="0">
                <a:solidFill>
                  <a:srgbClr val="ED7D31"/>
                </a:solidFill>
                <a:latin typeface="Calibri" panose="020F0502020204030204"/>
                <a:ea typeface="+mn-ea"/>
                <a:cs typeface="+mn-cs"/>
              </a:rPr>
              <a:t>…. </a:t>
            </a:r>
            <a:r>
              <a:rPr lang="en-GB" sz="2000" b="1" i="1" kern="1200" dirty="0">
                <a:solidFill>
                  <a:srgbClr val="ED7D31"/>
                </a:solidFill>
                <a:latin typeface="Calibri" panose="020F0502020204030204"/>
                <a:ea typeface="+mn-ea"/>
                <a:cs typeface="+mn-cs"/>
              </a:rPr>
              <a:t>she really is struggling with getting back outside</a:t>
            </a:r>
            <a:r>
              <a:rPr lang="en-GB" sz="2000" i="1" kern="1200" dirty="0">
                <a:solidFill>
                  <a:srgbClr val="ED7D31"/>
                </a:solidFill>
                <a:latin typeface="Calibri" panose="020F0502020204030204"/>
                <a:ea typeface="+mn-ea"/>
                <a:cs typeface="+mn-cs"/>
              </a:rPr>
              <a:t>.”</a:t>
            </a:r>
          </a:p>
          <a:p>
            <a:pPr marL="457200" lvl="1">
              <a:buClrTx/>
            </a:pPr>
            <a:endParaRPr lang="en-GB" sz="2000" i="1" kern="1200" dirty="0">
              <a:solidFill>
                <a:srgbClr val="ED7D31"/>
              </a:solidFill>
              <a:latin typeface="Calibri" panose="020F0502020204030204"/>
              <a:ea typeface="+mn-ea"/>
              <a:cs typeface="+mn-cs"/>
            </a:endParaRPr>
          </a:p>
          <a:p>
            <a:pPr marL="800100" lvl="1" indent="-342900">
              <a:buClrTx/>
              <a:buFont typeface="Arial" panose="020B0604020202020204" pitchFamily="34" charset="0"/>
              <a:buChar char="•"/>
            </a:pPr>
            <a:r>
              <a:rPr lang="en-GB" sz="2000" i="1" kern="1200" dirty="0">
                <a:solidFill>
                  <a:srgbClr val="ED7D31"/>
                </a:solidFill>
                <a:latin typeface="Calibri" panose="020F0502020204030204"/>
                <a:ea typeface="+mn-ea"/>
                <a:cs typeface="+mn-cs"/>
              </a:rPr>
              <a:t>“When she was in self-isolation, my child, because she's still little, so she was in the in her room and </a:t>
            </a:r>
            <a:r>
              <a:rPr lang="en-GB" sz="2000" b="1" i="1" kern="1200" dirty="0">
                <a:solidFill>
                  <a:srgbClr val="ED7D31"/>
                </a:solidFill>
                <a:latin typeface="Calibri" panose="020F0502020204030204"/>
                <a:ea typeface="+mn-ea"/>
                <a:cs typeface="+mn-cs"/>
              </a:rPr>
              <a:t>she was very upset </a:t>
            </a:r>
            <a:r>
              <a:rPr lang="en-GB" sz="2000" i="1" kern="1200" dirty="0">
                <a:solidFill>
                  <a:srgbClr val="ED7D31"/>
                </a:solidFill>
                <a:latin typeface="Calibri" panose="020F0502020204030204"/>
                <a:ea typeface="+mn-ea"/>
                <a:cs typeface="+mn-cs"/>
              </a:rPr>
              <a:t>because we didn't give her any chance to see us, because she was restricted… So she felt very upset in that room… </a:t>
            </a:r>
            <a:r>
              <a:rPr lang="en-GB" sz="2000" b="1" i="1" kern="1200" dirty="0">
                <a:solidFill>
                  <a:srgbClr val="ED7D31"/>
                </a:solidFill>
                <a:latin typeface="Calibri" panose="020F0502020204030204"/>
                <a:ea typeface="+mn-ea"/>
                <a:cs typeface="+mn-cs"/>
              </a:rPr>
              <a:t>me and my wife cried</a:t>
            </a:r>
            <a:r>
              <a:rPr lang="en-GB" sz="2000" i="1" kern="1200" dirty="0">
                <a:solidFill>
                  <a:srgbClr val="ED7D31"/>
                </a:solidFill>
                <a:latin typeface="Calibri" panose="020F0502020204030204"/>
                <a:ea typeface="+mn-ea"/>
                <a:cs typeface="+mn-cs"/>
              </a:rPr>
              <a:t>…”</a:t>
            </a:r>
            <a:endParaRPr lang="en-GB" sz="2400" kern="1200" dirty="0">
              <a:solidFill>
                <a:srgbClr val="44546A"/>
              </a:solidFill>
              <a:latin typeface="Calibri" panose="020F0502020204030204"/>
              <a:ea typeface="+mn-ea"/>
              <a:cs typeface="+mn-cs"/>
            </a:endParaRPr>
          </a:p>
        </p:txBody>
      </p:sp>
    </p:spTree>
    <p:extLst>
      <p:ext uri="{BB962C8B-B14F-4D97-AF65-F5344CB8AC3E}">
        <p14:creationId xmlns:p14="http://schemas.microsoft.com/office/powerpoint/2010/main" val="33183532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F9FF9-B6F4-DD45-9100-A683558B2AE4}"/>
              </a:ext>
            </a:extLst>
          </p:cNvPr>
          <p:cNvSpPr>
            <a:spLocks noGrp="1"/>
          </p:cNvSpPr>
          <p:nvPr>
            <p:ph type="title"/>
          </p:nvPr>
        </p:nvSpPr>
        <p:spPr/>
        <p:txBody>
          <a:bodyPr/>
          <a:lstStyle/>
          <a:p>
            <a:endParaRPr lang="en-US"/>
          </a:p>
        </p:txBody>
      </p:sp>
      <p:pic>
        <p:nvPicPr>
          <p:cNvPr id="4" name="Picture 3" descr="Graphical user interface, text, application&#10;&#10;Description automatically generated">
            <a:extLst>
              <a:ext uri="{FF2B5EF4-FFF2-40B4-BE49-F238E27FC236}">
                <a16:creationId xmlns:a16="http://schemas.microsoft.com/office/drawing/2014/main" id="{3A4B21E6-BA8C-7B48-A2B4-ECC75B3A9FCC}"/>
              </a:ext>
            </a:extLst>
          </p:cNvPr>
          <p:cNvPicPr>
            <a:picLocks noChangeAspect="1"/>
          </p:cNvPicPr>
          <p:nvPr/>
        </p:nvPicPr>
        <p:blipFill>
          <a:blip r:embed="rId3"/>
          <a:stretch>
            <a:fillRect/>
          </a:stretch>
        </p:blipFill>
        <p:spPr>
          <a:xfrm>
            <a:off x="0" y="2879"/>
            <a:ext cx="9144000" cy="6852242"/>
          </a:xfrm>
          <a:prstGeom prst="rect">
            <a:avLst/>
          </a:prstGeom>
        </p:spPr>
      </p:pic>
      <p:sp>
        <p:nvSpPr>
          <p:cNvPr id="3" name="TextBox 2"/>
          <p:cNvSpPr txBox="1"/>
          <p:nvPr/>
        </p:nvSpPr>
        <p:spPr>
          <a:xfrm>
            <a:off x="68628" y="111375"/>
            <a:ext cx="7324210" cy="1200329"/>
          </a:xfrm>
          <a:prstGeom prst="rect">
            <a:avLst/>
          </a:prstGeom>
          <a:noFill/>
        </p:spPr>
        <p:txBody>
          <a:bodyPr wrap="square" rtlCol="0">
            <a:spAutoFit/>
          </a:bodyPr>
          <a:lstStyle/>
          <a:p>
            <a:pPr lvl="0">
              <a:buClrTx/>
            </a:pPr>
            <a:r>
              <a:rPr lang="en-GB" sz="3600" b="1" kern="1200" dirty="0">
                <a:solidFill>
                  <a:prstClr val="white"/>
                </a:solidFill>
                <a:latin typeface="Calibri" panose="020F0502020204030204"/>
                <a:ea typeface="+mn-ea"/>
                <a:cs typeface="+mn-cs"/>
              </a:rPr>
              <a:t>Focus Groups – Implications for getting tested</a:t>
            </a:r>
          </a:p>
        </p:txBody>
      </p:sp>
      <p:sp>
        <p:nvSpPr>
          <p:cNvPr id="7" name="TextBox 6"/>
          <p:cNvSpPr txBox="1"/>
          <p:nvPr/>
        </p:nvSpPr>
        <p:spPr>
          <a:xfrm>
            <a:off x="267420" y="1420200"/>
            <a:ext cx="8564880" cy="3877985"/>
          </a:xfrm>
          <a:prstGeom prst="rect">
            <a:avLst/>
          </a:prstGeom>
          <a:noFill/>
        </p:spPr>
        <p:txBody>
          <a:bodyPr wrap="square" rtlCol="0">
            <a:spAutoFit/>
          </a:bodyPr>
          <a:lstStyle/>
          <a:p>
            <a:pPr lvl="0" algn="just">
              <a:buClrTx/>
            </a:pPr>
            <a:r>
              <a:rPr lang="en-GB" sz="1800" kern="1200" dirty="0">
                <a:solidFill>
                  <a:srgbClr val="44546A"/>
                </a:solidFill>
                <a:latin typeface="Calibri" panose="020F0502020204030204"/>
                <a:ea typeface="+mn-ea"/>
                <a:cs typeface="+mn-cs"/>
              </a:rPr>
              <a:t>During the conversations with focus group participants the themes which emerged around </a:t>
            </a:r>
            <a:r>
              <a:rPr lang="en-GB" sz="1800" b="1" kern="1200" dirty="0">
                <a:solidFill>
                  <a:srgbClr val="44546A"/>
                </a:solidFill>
                <a:latin typeface="Calibri" panose="020F0502020204030204"/>
                <a:ea typeface="+mn-ea"/>
                <a:cs typeface="+mn-cs"/>
              </a:rPr>
              <a:t>what gets in the way of being able to isolate also plays a role in deterring people from getting tested.</a:t>
            </a:r>
            <a:r>
              <a:rPr lang="en-GB" sz="1800" kern="1200" dirty="0">
                <a:solidFill>
                  <a:srgbClr val="44546A"/>
                </a:solidFill>
                <a:latin typeface="Calibri" panose="020F0502020204030204"/>
                <a:ea typeface="+mn-ea"/>
                <a:cs typeface="+mn-cs"/>
              </a:rPr>
              <a:t> For example, fear of loosing employment and not being able to afford to isolate deters people from getting tested. </a:t>
            </a:r>
          </a:p>
          <a:p>
            <a:pPr lvl="0">
              <a:buClrTx/>
            </a:pPr>
            <a:endParaRPr lang="en-GB" sz="1800" kern="1200" dirty="0">
              <a:solidFill>
                <a:srgbClr val="44546A"/>
              </a:solidFill>
              <a:latin typeface="Calibri" panose="020F0502020204030204"/>
              <a:ea typeface="+mn-ea"/>
              <a:cs typeface="+mn-cs"/>
            </a:endParaRPr>
          </a:p>
          <a:p>
            <a:pPr lvl="0">
              <a:buClrTx/>
            </a:pPr>
            <a:r>
              <a:rPr lang="en-GB" sz="1800" kern="1200" dirty="0">
                <a:solidFill>
                  <a:srgbClr val="44546A"/>
                </a:solidFill>
                <a:latin typeface="Calibri" panose="020F0502020204030204"/>
                <a:ea typeface="+mn-ea"/>
                <a:cs typeface="+mn-cs"/>
              </a:rPr>
              <a:t>As one resident commented: </a:t>
            </a:r>
            <a:endParaRPr lang="en-GB" sz="1800" kern="1200" dirty="0" smtClean="0">
              <a:solidFill>
                <a:srgbClr val="44546A"/>
              </a:solidFill>
              <a:latin typeface="Calibri" panose="020F0502020204030204"/>
              <a:ea typeface="+mn-ea"/>
              <a:cs typeface="+mn-cs"/>
            </a:endParaRPr>
          </a:p>
          <a:p>
            <a:pPr lvl="0">
              <a:buClrTx/>
            </a:pPr>
            <a:endParaRPr lang="en-GB" sz="1800" i="1" kern="1200" dirty="0">
              <a:solidFill>
                <a:srgbClr val="ED7D31"/>
              </a:solidFill>
              <a:latin typeface="Calibri" panose="020F0502020204030204"/>
              <a:ea typeface="+mn-ea"/>
              <a:cs typeface="+mn-cs"/>
            </a:endParaRPr>
          </a:p>
          <a:p>
            <a:pPr lvl="0">
              <a:buClrTx/>
            </a:pPr>
            <a:r>
              <a:rPr lang="en-GB" sz="2000" i="1" kern="1200" dirty="0">
                <a:solidFill>
                  <a:srgbClr val="ED7D31"/>
                </a:solidFill>
                <a:latin typeface="Calibri" panose="020F0502020204030204"/>
                <a:ea typeface="+mn-ea"/>
                <a:cs typeface="+mn-cs"/>
              </a:rPr>
              <a:t>“And I was telling him….have you or got any symptoms of COVID? And they say to me, Oh yeah, I got I think I got it. And I said why you not calling NHS  for any testing. And he said, no, </a:t>
            </a:r>
            <a:r>
              <a:rPr lang="en-GB" sz="2000" b="1" i="1" kern="1200" dirty="0">
                <a:solidFill>
                  <a:srgbClr val="ED7D31"/>
                </a:solidFill>
                <a:latin typeface="Calibri" panose="020F0502020204030204"/>
                <a:ea typeface="+mn-ea"/>
                <a:cs typeface="+mn-cs"/>
              </a:rPr>
              <a:t>I don't want to because in case I'm positive what I have to self-isolate. </a:t>
            </a:r>
            <a:r>
              <a:rPr lang="en-GB" sz="2000" i="1" kern="1200" dirty="0">
                <a:solidFill>
                  <a:srgbClr val="ED7D31"/>
                </a:solidFill>
                <a:latin typeface="Calibri" panose="020F0502020204030204"/>
                <a:ea typeface="+mn-ea"/>
                <a:cs typeface="+mn-cs"/>
              </a:rPr>
              <a:t>And also </a:t>
            </a:r>
            <a:r>
              <a:rPr lang="en-GB" sz="2000" b="1" i="1" kern="1200" dirty="0">
                <a:solidFill>
                  <a:srgbClr val="ED7D31"/>
                </a:solidFill>
                <a:latin typeface="Calibri" panose="020F0502020204030204"/>
                <a:ea typeface="+mn-ea"/>
                <a:cs typeface="+mn-cs"/>
              </a:rPr>
              <a:t>I couldn't do that because I am under no [recourse] to public fund and I don't get any benefits.</a:t>
            </a:r>
            <a:r>
              <a:rPr lang="en-GB" sz="2000" i="1" kern="1200" dirty="0">
                <a:solidFill>
                  <a:srgbClr val="ED7D31"/>
                </a:solidFill>
                <a:latin typeface="Calibri" panose="020F0502020204030204"/>
                <a:ea typeface="+mn-ea"/>
                <a:cs typeface="+mn-cs"/>
              </a:rPr>
              <a:t> So if </a:t>
            </a:r>
            <a:r>
              <a:rPr lang="en-GB" sz="2000" b="1" i="1" kern="1200" dirty="0">
                <a:solidFill>
                  <a:srgbClr val="ED7D31"/>
                </a:solidFill>
                <a:latin typeface="Calibri" panose="020F0502020204030204"/>
                <a:ea typeface="+mn-ea"/>
                <a:cs typeface="+mn-cs"/>
              </a:rPr>
              <a:t>I lose my job I have how can I survive</a:t>
            </a:r>
            <a:r>
              <a:rPr lang="en-GB" sz="2000" i="1" kern="1200" dirty="0">
                <a:solidFill>
                  <a:srgbClr val="ED7D31"/>
                </a:solidFill>
                <a:latin typeface="Calibri" panose="020F0502020204030204"/>
                <a:ea typeface="+mn-ea"/>
                <a:cs typeface="+mn-cs"/>
              </a:rPr>
              <a:t>? How my family can survive</a:t>
            </a:r>
            <a:r>
              <a:rPr lang="en-GB" sz="2000" i="1" kern="1200" dirty="0" smtClean="0">
                <a:solidFill>
                  <a:srgbClr val="ED7D31"/>
                </a:solidFill>
                <a:latin typeface="Calibri" panose="020F0502020204030204"/>
                <a:ea typeface="+mn-ea"/>
                <a:cs typeface="+mn-cs"/>
              </a:rPr>
              <a:t>…”</a:t>
            </a:r>
            <a:endParaRPr lang="en-GB" sz="1800" i="1" kern="1200" dirty="0">
              <a:solidFill>
                <a:srgbClr val="ED7D31"/>
              </a:solidFill>
              <a:latin typeface="Calibri" panose="020F0502020204030204"/>
              <a:ea typeface="+mn-ea"/>
              <a:cs typeface="+mn-cs"/>
            </a:endParaRPr>
          </a:p>
        </p:txBody>
      </p:sp>
    </p:spTree>
    <p:extLst>
      <p:ext uri="{BB962C8B-B14F-4D97-AF65-F5344CB8AC3E}">
        <p14:creationId xmlns:p14="http://schemas.microsoft.com/office/powerpoint/2010/main" val="14204572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186C7-8747-4C44-AA60-4231096C9583}"/>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011900D3-5DD9-714C-A043-C22774ACAA74}"/>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7E5C1170-6B63-B744-B8A3-CC59371461AC}"/>
              </a:ext>
            </a:extLst>
          </p:cNvPr>
          <p:cNvSpPr>
            <a:spLocks noGrp="1"/>
          </p:cNvSpPr>
          <p:nvPr>
            <p:ph type="body" idx="2"/>
          </p:nvPr>
        </p:nvSpPr>
        <p:spPr/>
        <p:txBody>
          <a:bodyPr/>
          <a:lstStyle/>
          <a:p>
            <a:endParaRPr lang="en-US"/>
          </a:p>
        </p:txBody>
      </p:sp>
      <p:pic>
        <p:nvPicPr>
          <p:cNvPr id="6" name="Picture 5" descr="Graphical user interface, text, application&#10;&#10;Description automatically generated">
            <a:extLst>
              <a:ext uri="{FF2B5EF4-FFF2-40B4-BE49-F238E27FC236}">
                <a16:creationId xmlns:a16="http://schemas.microsoft.com/office/drawing/2014/main" id="{F5C7033A-F35C-5346-8435-650117B21196}"/>
              </a:ext>
            </a:extLst>
          </p:cNvPr>
          <p:cNvPicPr>
            <a:picLocks noChangeAspect="1"/>
          </p:cNvPicPr>
          <p:nvPr/>
        </p:nvPicPr>
        <p:blipFill>
          <a:blip r:embed="rId3"/>
          <a:stretch>
            <a:fillRect/>
          </a:stretch>
        </p:blipFill>
        <p:spPr>
          <a:xfrm>
            <a:off x="-88776" y="-36928"/>
            <a:ext cx="9144000" cy="6852242"/>
          </a:xfrm>
          <a:prstGeom prst="rect">
            <a:avLst/>
          </a:prstGeom>
        </p:spPr>
      </p:pic>
      <p:sp>
        <p:nvSpPr>
          <p:cNvPr id="5" name="TextBox 4"/>
          <p:cNvSpPr txBox="1"/>
          <p:nvPr/>
        </p:nvSpPr>
        <p:spPr>
          <a:xfrm>
            <a:off x="506028" y="1439211"/>
            <a:ext cx="8211844" cy="4093428"/>
          </a:xfrm>
          <a:prstGeom prst="rect">
            <a:avLst/>
          </a:prstGeom>
          <a:noFill/>
        </p:spPr>
        <p:txBody>
          <a:bodyPr wrap="square" rtlCol="0">
            <a:spAutoFit/>
          </a:bodyPr>
          <a:lstStyle/>
          <a:p>
            <a:pPr algn="ctr"/>
            <a:r>
              <a:rPr lang="en-GB" sz="1600" kern="1200" dirty="0">
                <a:solidFill>
                  <a:srgbClr val="44546A"/>
                </a:solidFill>
                <a:latin typeface="Calibri Light" panose="020F0302020204030204"/>
                <a:ea typeface="+mj-ea"/>
                <a:cs typeface="+mj-cs"/>
              </a:rPr>
              <a:t/>
            </a:r>
            <a:br>
              <a:rPr lang="en-GB" sz="1600" kern="1200" dirty="0">
                <a:solidFill>
                  <a:srgbClr val="44546A"/>
                </a:solidFill>
                <a:latin typeface="Calibri Light" panose="020F0302020204030204"/>
                <a:ea typeface="+mj-ea"/>
                <a:cs typeface="+mj-cs"/>
              </a:rPr>
            </a:br>
            <a:r>
              <a:rPr lang="en-GB" sz="1600" kern="1200" dirty="0">
                <a:solidFill>
                  <a:srgbClr val="44546A"/>
                </a:solidFill>
                <a:latin typeface="Calibri Light" panose="020F0302020204030204"/>
                <a:ea typeface="+mj-ea"/>
                <a:cs typeface="+mj-cs"/>
              </a:rPr>
              <a:t/>
            </a:r>
            <a:br>
              <a:rPr lang="en-GB" sz="1600" kern="1200" dirty="0">
                <a:solidFill>
                  <a:srgbClr val="44546A"/>
                </a:solidFill>
                <a:latin typeface="Calibri Light" panose="020F0302020204030204"/>
                <a:ea typeface="+mj-ea"/>
                <a:cs typeface="+mj-cs"/>
              </a:rPr>
            </a:br>
            <a:r>
              <a:rPr lang="en-GB" sz="2900" kern="1200" dirty="0">
                <a:solidFill>
                  <a:srgbClr val="44546A"/>
                </a:solidFill>
                <a:latin typeface="Calibri Light" panose="020F0302020204030204"/>
                <a:ea typeface="+mj-ea"/>
                <a:cs typeface="+mj-cs"/>
              </a:rPr>
              <a:t/>
            </a:r>
            <a:br>
              <a:rPr lang="en-GB" sz="2900" kern="1200" dirty="0">
                <a:solidFill>
                  <a:srgbClr val="44546A"/>
                </a:solidFill>
                <a:latin typeface="Calibri Light" panose="020F0302020204030204"/>
                <a:ea typeface="+mj-ea"/>
                <a:cs typeface="+mj-cs"/>
              </a:rPr>
            </a:br>
            <a:r>
              <a:rPr lang="en-GB" sz="4000" b="1" kern="1200" dirty="0">
                <a:solidFill>
                  <a:srgbClr val="44546A"/>
                </a:solidFill>
                <a:latin typeface="Calibri Light" panose="020F0302020204030204"/>
                <a:ea typeface="+mj-ea"/>
                <a:cs typeface="+mj-cs"/>
              </a:rPr>
              <a:t>Insights from the </a:t>
            </a:r>
            <a:r>
              <a:rPr lang="en-GB" sz="4000" b="1" kern="1200" dirty="0" smtClean="0">
                <a:solidFill>
                  <a:srgbClr val="44546A"/>
                </a:solidFill>
                <a:latin typeface="Calibri Light" panose="020F0302020204030204"/>
                <a:ea typeface="+mj-ea"/>
                <a:cs typeface="+mj-cs"/>
              </a:rPr>
              <a:t>Survey</a:t>
            </a:r>
            <a:r>
              <a:rPr lang="en-GB" sz="4000" b="1" kern="1200" dirty="0">
                <a:solidFill>
                  <a:srgbClr val="44546A"/>
                </a:solidFill>
                <a:latin typeface="Calibri Light" panose="020F0302020204030204"/>
                <a:ea typeface="+mj-ea"/>
                <a:cs typeface="+mj-cs"/>
              </a:rPr>
              <a:t/>
            </a:r>
            <a:br>
              <a:rPr lang="en-GB" sz="4000" b="1" kern="1200" dirty="0">
                <a:solidFill>
                  <a:srgbClr val="44546A"/>
                </a:solidFill>
                <a:latin typeface="Calibri Light" panose="020F0302020204030204"/>
                <a:ea typeface="+mj-ea"/>
                <a:cs typeface="+mj-cs"/>
              </a:rPr>
            </a:br>
            <a:r>
              <a:rPr lang="en-GB" sz="2200" b="1" kern="1200" dirty="0">
                <a:solidFill>
                  <a:srgbClr val="ED7D31"/>
                </a:solidFill>
                <a:latin typeface="Calibri Light" panose="020F0302020204030204"/>
                <a:ea typeface="MS PGothic" panose="020B0600070205080204" pitchFamily="34" charset="-128"/>
                <a:cs typeface="ＭＳ Ｐゴシック" charset="0"/>
              </a:rPr>
              <a:t/>
            </a:r>
            <a:br>
              <a:rPr lang="en-GB" sz="2200" b="1" kern="1200" dirty="0">
                <a:solidFill>
                  <a:srgbClr val="ED7D31"/>
                </a:solidFill>
                <a:latin typeface="Calibri Light" panose="020F0302020204030204"/>
                <a:ea typeface="MS PGothic" panose="020B0600070205080204" pitchFamily="34" charset="-128"/>
                <a:cs typeface="ＭＳ Ｐゴシック" charset="0"/>
              </a:rPr>
            </a:br>
            <a:r>
              <a:rPr lang="en-GB" sz="2900" kern="1200" dirty="0">
                <a:solidFill>
                  <a:srgbClr val="ED7D31"/>
                </a:solidFill>
                <a:latin typeface="Calibri Light" panose="020F0302020204030204"/>
                <a:ea typeface="+mj-ea"/>
                <a:cs typeface="+mj-cs"/>
              </a:rPr>
              <a:t>What helps/what gets in the way of being able to isolate if they have COVID-19, or are a contact of someone with COVID-19</a:t>
            </a:r>
            <a:r>
              <a:rPr lang="en-GB" sz="2900" kern="1200" dirty="0">
                <a:solidFill>
                  <a:srgbClr val="44546A"/>
                </a:solidFill>
                <a:latin typeface="Calibri Light" panose="020F0302020204030204"/>
                <a:ea typeface="+mj-ea"/>
                <a:cs typeface="+mj-cs"/>
              </a:rPr>
              <a:t/>
            </a:r>
            <a:br>
              <a:rPr lang="en-GB" sz="2900" kern="1200" dirty="0">
                <a:solidFill>
                  <a:srgbClr val="44546A"/>
                </a:solidFill>
                <a:latin typeface="Calibri Light" panose="020F0302020204030204"/>
                <a:ea typeface="+mj-ea"/>
                <a:cs typeface="+mj-cs"/>
              </a:rPr>
            </a:br>
            <a:r>
              <a:rPr lang="en-GB" sz="2200" b="1" kern="1200" dirty="0">
                <a:solidFill>
                  <a:srgbClr val="ED7D31"/>
                </a:solidFill>
                <a:latin typeface="Calibri Light" panose="020F0302020204030204"/>
                <a:ea typeface="MS PGothic" panose="020B0600070205080204" pitchFamily="34" charset="-128"/>
                <a:cs typeface="ＭＳ Ｐゴシック" charset="0"/>
              </a:rPr>
              <a:t/>
            </a:r>
            <a:br>
              <a:rPr lang="en-GB" sz="2200" b="1" kern="1200" dirty="0">
                <a:solidFill>
                  <a:srgbClr val="ED7D31"/>
                </a:solidFill>
                <a:latin typeface="Calibri Light" panose="020F0302020204030204"/>
                <a:ea typeface="MS PGothic" panose="020B0600070205080204" pitchFamily="34" charset="-128"/>
                <a:cs typeface="ＭＳ Ｐゴシック" charset="0"/>
              </a:rPr>
            </a:br>
            <a:endParaRPr lang="en-GB" sz="2800" dirty="0"/>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0217" y="161994"/>
            <a:ext cx="1580484" cy="473355"/>
          </a:xfrm>
          <a:prstGeom prst="rect">
            <a:avLst/>
          </a:prstGeom>
        </p:spPr>
      </p:pic>
    </p:spTree>
    <p:extLst>
      <p:ext uri="{BB962C8B-B14F-4D97-AF65-F5344CB8AC3E}">
        <p14:creationId xmlns:p14="http://schemas.microsoft.com/office/powerpoint/2010/main" val="38358122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13EE5-19A3-4246-932A-32C163CBC7E8}"/>
              </a:ext>
            </a:extLst>
          </p:cNvPr>
          <p:cNvSpPr>
            <a:spLocks noGrp="1"/>
          </p:cNvSpPr>
          <p:nvPr>
            <p:ph type="title"/>
          </p:nvPr>
        </p:nvSpPr>
        <p:spPr/>
        <p:txBody>
          <a:bodyPr/>
          <a:lstStyle/>
          <a:p>
            <a:endParaRPr lang="en-US"/>
          </a:p>
        </p:txBody>
      </p:sp>
      <p:pic>
        <p:nvPicPr>
          <p:cNvPr id="4" name="Picture 3" descr="Graphical user interface, text, application&#10;&#10;Description automatically generated with medium confidence">
            <a:extLst>
              <a:ext uri="{FF2B5EF4-FFF2-40B4-BE49-F238E27FC236}">
                <a16:creationId xmlns:a16="http://schemas.microsoft.com/office/drawing/2014/main" id="{11CAA558-364B-7941-8BE8-016DFDD35CCB}"/>
              </a:ext>
            </a:extLst>
          </p:cNvPr>
          <p:cNvPicPr>
            <a:picLocks noChangeAspect="1"/>
          </p:cNvPicPr>
          <p:nvPr/>
        </p:nvPicPr>
        <p:blipFill>
          <a:blip r:embed="rId3"/>
          <a:stretch>
            <a:fillRect/>
          </a:stretch>
        </p:blipFill>
        <p:spPr>
          <a:xfrm>
            <a:off x="0" y="2879"/>
            <a:ext cx="9144000" cy="6852242"/>
          </a:xfrm>
          <a:prstGeom prst="rect">
            <a:avLst/>
          </a:prstGeom>
        </p:spPr>
      </p:pic>
      <p:sp>
        <p:nvSpPr>
          <p:cNvPr id="3" name="TextBox 2"/>
          <p:cNvSpPr txBox="1"/>
          <p:nvPr/>
        </p:nvSpPr>
        <p:spPr>
          <a:xfrm>
            <a:off x="193040" y="111760"/>
            <a:ext cx="6705600" cy="1200329"/>
          </a:xfrm>
          <a:prstGeom prst="rect">
            <a:avLst/>
          </a:prstGeom>
          <a:noFill/>
        </p:spPr>
        <p:txBody>
          <a:bodyPr wrap="square" rtlCol="0">
            <a:spAutoFit/>
          </a:bodyPr>
          <a:lstStyle/>
          <a:p>
            <a:pPr lvl="0">
              <a:buClrTx/>
            </a:pPr>
            <a:r>
              <a:rPr lang="en-GB" sz="3600" b="1" kern="1200" dirty="0">
                <a:solidFill>
                  <a:prstClr val="white"/>
                </a:solidFill>
                <a:latin typeface="Calibri" panose="020F0502020204030204"/>
                <a:ea typeface="+mn-ea"/>
                <a:cs typeface="+mn-cs"/>
              </a:rPr>
              <a:t>What would help residents to isolate?</a:t>
            </a:r>
          </a:p>
        </p:txBody>
      </p:sp>
      <p:sp>
        <p:nvSpPr>
          <p:cNvPr id="7" name="TextBox 6"/>
          <p:cNvSpPr txBox="1"/>
          <p:nvPr/>
        </p:nvSpPr>
        <p:spPr>
          <a:xfrm>
            <a:off x="4958080" y="1656080"/>
            <a:ext cx="4053840" cy="4431983"/>
          </a:xfrm>
          <a:prstGeom prst="rect">
            <a:avLst/>
          </a:prstGeom>
          <a:noFill/>
        </p:spPr>
        <p:txBody>
          <a:bodyPr wrap="square" rtlCol="0">
            <a:spAutoFit/>
          </a:bodyPr>
          <a:lstStyle/>
          <a:p>
            <a:pPr marL="285750" lvl="0" indent="-285750" algn="just">
              <a:spcAft>
                <a:spcPts val="1200"/>
              </a:spcAft>
              <a:buClrTx/>
              <a:buFont typeface="Arial" panose="020B0604020202020204" pitchFamily="34" charset="0"/>
              <a:buChar char="•"/>
            </a:pPr>
            <a:r>
              <a:rPr lang="en-GB" sz="1800" kern="1200" dirty="0">
                <a:solidFill>
                  <a:srgbClr val="44546A"/>
                </a:solidFill>
                <a:latin typeface="Calibri" panose="020F0502020204030204"/>
                <a:ea typeface="+mn-ea"/>
                <a:cs typeface="+mn-cs"/>
              </a:rPr>
              <a:t>Three-quarters (76%) of people responded said a guarantee that they would not lose their job would make them more likely to isolate.</a:t>
            </a:r>
          </a:p>
          <a:p>
            <a:pPr marL="285750" lvl="0" indent="-285750" algn="just">
              <a:spcAft>
                <a:spcPts val="1200"/>
              </a:spcAft>
              <a:buClrTx/>
              <a:buFont typeface="Arial" panose="020B0604020202020204" pitchFamily="34" charset="0"/>
              <a:buChar char="•"/>
            </a:pPr>
            <a:r>
              <a:rPr lang="en-GB" sz="1800" kern="1200" dirty="0">
                <a:solidFill>
                  <a:srgbClr val="44546A"/>
                </a:solidFill>
                <a:latin typeface="Calibri" panose="020F0502020204030204"/>
                <a:ea typeface="+mn-ea"/>
                <a:cs typeface="+mn-cs"/>
              </a:rPr>
              <a:t>Support with shopping was also selected by three-quarters (73%) of respondents. </a:t>
            </a:r>
          </a:p>
          <a:p>
            <a:pPr marL="285750" lvl="0" indent="-285750" algn="just">
              <a:spcAft>
                <a:spcPts val="1200"/>
              </a:spcAft>
              <a:buClrTx/>
              <a:buFont typeface="Arial" panose="020B0604020202020204" pitchFamily="34" charset="0"/>
              <a:buChar char="•"/>
            </a:pPr>
            <a:r>
              <a:rPr lang="en-GB" sz="1800" kern="1200" dirty="0">
                <a:solidFill>
                  <a:srgbClr val="44546A"/>
                </a:solidFill>
                <a:latin typeface="Calibri" panose="020F0502020204030204"/>
                <a:ea typeface="+mn-ea"/>
                <a:cs typeface="+mn-cs"/>
              </a:rPr>
              <a:t>57 people (44%) mentioned that better financial support would help them isolate, 43% mentioned childcare, 40% would like someone to talk to</a:t>
            </a:r>
          </a:p>
          <a:p>
            <a:pPr marL="285750" lvl="0" indent="-285750" algn="just">
              <a:spcAft>
                <a:spcPts val="1200"/>
              </a:spcAft>
              <a:buClrTx/>
              <a:buFont typeface="Arial" panose="020B0604020202020204" pitchFamily="34" charset="0"/>
              <a:buChar char="•"/>
            </a:pPr>
            <a:r>
              <a:rPr lang="en-GB" sz="1800" kern="1200" dirty="0">
                <a:solidFill>
                  <a:srgbClr val="44546A"/>
                </a:solidFill>
                <a:latin typeface="Calibri" panose="020F0502020204030204"/>
                <a:ea typeface="+mn-ea"/>
                <a:cs typeface="+mn-cs"/>
              </a:rPr>
              <a:t>A third of respondents felt a shorter isolation time would help </a:t>
            </a:r>
            <a:r>
              <a:rPr lang="en-GB" sz="1800" kern="1200" dirty="0" smtClean="0">
                <a:solidFill>
                  <a:srgbClr val="44546A"/>
                </a:solidFill>
                <a:latin typeface="Calibri" panose="020F0502020204030204"/>
                <a:ea typeface="+mn-ea"/>
                <a:cs typeface="+mn-cs"/>
              </a:rPr>
              <a:t>them</a:t>
            </a:r>
            <a:endParaRPr lang="en-GB" sz="1800" kern="1200" dirty="0">
              <a:solidFill>
                <a:prstClr val="black"/>
              </a:solidFill>
              <a:latin typeface="Calibri" panose="020F0502020204030204"/>
              <a:ea typeface="MS PGothic" panose="020B0600070205080204" pitchFamily="34" charset="-128"/>
              <a:cs typeface="ＭＳ Ｐゴシック" charset="0"/>
            </a:endParaRPr>
          </a:p>
        </p:txBody>
      </p:sp>
      <p:graphicFrame>
        <p:nvGraphicFramePr>
          <p:cNvPr id="9" name="Content Placeholder 8">
            <a:extLst>
              <a:ext uri="{FF2B5EF4-FFF2-40B4-BE49-F238E27FC236}">
                <a16:creationId xmlns:a16="http://schemas.microsoft.com/office/drawing/2014/main" id="{0D4F51ED-8EC2-4FC6-A165-C8D2089F1175}"/>
              </a:ext>
            </a:extLst>
          </p:cNvPr>
          <p:cNvGraphicFramePr>
            <a:graphicFrameLocks/>
          </p:cNvGraphicFramePr>
          <p:nvPr>
            <p:extLst>
              <p:ext uri="{D42A27DB-BD31-4B8C-83A1-F6EECF244321}">
                <p14:modId xmlns:p14="http://schemas.microsoft.com/office/powerpoint/2010/main" val="655193926"/>
              </p:ext>
            </p:extLst>
          </p:nvPr>
        </p:nvGraphicFramePr>
        <p:xfrm>
          <a:off x="71120" y="1553386"/>
          <a:ext cx="5034338" cy="514269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75075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186C7-8747-4C44-AA60-4231096C9583}"/>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011900D3-5DD9-714C-A043-C22774ACAA74}"/>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7E5C1170-6B63-B744-B8A3-CC59371461AC}"/>
              </a:ext>
            </a:extLst>
          </p:cNvPr>
          <p:cNvSpPr>
            <a:spLocks noGrp="1"/>
          </p:cNvSpPr>
          <p:nvPr>
            <p:ph type="body" idx="2"/>
          </p:nvPr>
        </p:nvSpPr>
        <p:spPr/>
        <p:txBody>
          <a:bodyPr/>
          <a:lstStyle/>
          <a:p>
            <a:endParaRPr lang="en-US"/>
          </a:p>
        </p:txBody>
      </p:sp>
      <p:pic>
        <p:nvPicPr>
          <p:cNvPr id="6" name="Picture 5" descr="Graphical user interface, text, application&#10;&#10;Description automatically generated">
            <a:extLst>
              <a:ext uri="{FF2B5EF4-FFF2-40B4-BE49-F238E27FC236}">
                <a16:creationId xmlns:a16="http://schemas.microsoft.com/office/drawing/2014/main" id="{F5C7033A-F35C-5346-8435-650117B21196}"/>
              </a:ext>
            </a:extLst>
          </p:cNvPr>
          <p:cNvPicPr>
            <a:picLocks noChangeAspect="1"/>
          </p:cNvPicPr>
          <p:nvPr/>
        </p:nvPicPr>
        <p:blipFill>
          <a:blip r:embed="rId3"/>
          <a:stretch>
            <a:fillRect/>
          </a:stretch>
        </p:blipFill>
        <p:spPr>
          <a:xfrm>
            <a:off x="-88776" y="-36928"/>
            <a:ext cx="9144000" cy="6852242"/>
          </a:xfrm>
          <a:prstGeom prst="rect">
            <a:avLst/>
          </a:prstGeom>
        </p:spPr>
      </p:pic>
      <p:sp>
        <p:nvSpPr>
          <p:cNvPr id="5" name="TextBox 4"/>
          <p:cNvSpPr txBox="1"/>
          <p:nvPr/>
        </p:nvSpPr>
        <p:spPr>
          <a:xfrm>
            <a:off x="5010827" y="1740931"/>
            <a:ext cx="3821473" cy="3416320"/>
          </a:xfrm>
          <a:prstGeom prst="rect">
            <a:avLst/>
          </a:prstGeom>
          <a:noFill/>
        </p:spPr>
        <p:txBody>
          <a:bodyPr wrap="square" rtlCol="0">
            <a:spAutoFit/>
          </a:bodyPr>
          <a:lstStyle/>
          <a:p>
            <a:pPr lvl="0" eaLnBrk="0" fontAlgn="base" hangingPunct="0">
              <a:buClr>
                <a:srgbClr val="D10074"/>
              </a:buClr>
            </a:pPr>
            <a:r>
              <a:rPr lang="en-GB" sz="1800" b="1" kern="1200" dirty="0">
                <a:solidFill>
                  <a:srgbClr val="ED7D31"/>
                </a:solidFill>
                <a:latin typeface="Calibri Light" panose="020F0302020204030204"/>
                <a:ea typeface="+mn-ea"/>
                <a:cs typeface="+mn-cs"/>
              </a:rPr>
              <a:t>Who was most concerned about this</a:t>
            </a:r>
            <a:r>
              <a:rPr lang="en-GB" sz="1800" b="1" kern="1200" dirty="0" smtClean="0">
                <a:solidFill>
                  <a:srgbClr val="ED7D31"/>
                </a:solidFill>
                <a:latin typeface="Calibri Light" panose="020F0302020204030204"/>
                <a:ea typeface="+mn-ea"/>
                <a:cs typeface="+mn-cs"/>
              </a:rPr>
              <a:t>?</a:t>
            </a:r>
          </a:p>
          <a:p>
            <a:pPr lvl="0" eaLnBrk="0" fontAlgn="base" hangingPunct="0">
              <a:buClr>
                <a:srgbClr val="D10074"/>
              </a:buClr>
            </a:pPr>
            <a:endParaRPr lang="en-GB" sz="1800" b="1" kern="1200" dirty="0">
              <a:solidFill>
                <a:srgbClr val="44546A"/>
              </a:solidFill>
              <a:latin typeface="Calibri Light" panose="020F0302020204030204"/>
              <a:ea typeface="+mn-ea"/>
              <a:cs typeface="+mn-cs"/>
            </a:endParaRPr>
          </a:p>
          <a:p>
            <a:pPr marL="285750" lvl="0" indent="-285750">
              <a:buClrTx/>
              <a:buFont typeface="Arial" panose="020B0604020202020204" pitchFamily="34" charset="0"/>
              <a:buChar char="•"/>
            </a:pPr>
            <a:r>
              <a:rPr lang="en-GB" sz="1800" kern="1200" dirty="0">
                <a:solidFill>
                  <a:srgbClr val="44546A"/>
                </a:solidFill>
                <a:latin typeface="Calibri" panose="020F0502020204030204"/>
                <a:ea typeface="+mn-ea"/>
                <a:cs typeface="+mn-cs"/>
              </a:rPr>
              <a:t>86% of young people (19-30 yrs. old) who responded selected guarantee they won’t lose their job, which was highest among all working age </a:t>
            </a:r>
            <a:r>
              <a:rPr lang="en-GB" sz="1800" kern="1200" dirty="0" smtClean="0">
                <a:solidFill>
                  <a:srgbClr val="44546A"/>
                </a:solidFill>
                <a:latin typeface="Calibri" panose="020F0502020204030204"/>
                <a:ea typeface="+mn-ea"/>
                <a:cs typeface="+mn-cs"/>
              </a:rPr>
              <a:t>groups.</a:t>
            </a:r>
            <a:endParaRPr lang="en-GB" sz="1800" kern="1200" dirty="0">
              <a:solidFill>
                <a:srgbClr val="44546A"/>
              </a:solidFill>
              <a:latin typeface="Calibri" panose="020F0502020204030204"/>
              <a:ea typeface="+mn-ea"/>
              <a:cs typeface="+mn-cs"/>
            </a:endParaRPr>
          </a:p>
          <a:p>
            <a:pPr lvl="0">
              <a:buClrTx/>
            </a:pPr>
            <a:endParaRPr lang="en-GB" sz="1800" kern="1200" dirty="0">
              <a:solidFill>
                <a:srgbClr val="44546A"/>
              </a:solidFill>
              <a:latin typeface="Calibri" panose="020F0502020204030204"/>
              <a:ea typeface="+mn-ea"/>
              <a:cs typeface="+mn-cs"/>
            </a:endParaRPr>
          </a:p>
          <a:p>
            <a:pPr marL="285750" lvl="0" indent="-285750">
              <a:buClrTx/>
              <a:buFont typeface="Arial" panose="020B0604020202020204" pitchFamily="34" charset="0"/>
              <a:buChar char="•"/>
            </a:pPr>
            <a:r>
              <a:rPr lang="en-GB" sz="1800" kern="1200" dirty="0">
                <a:solidFill>
                  <a:srgbClr val="44546A"/>
                </a:solidFill>
                <a:latin typeface="Calibri" panose="020F0502020204030204"/>
                <a:ea typeface="+mn-ea"/>
                <a:cs typeface="+mn-cs"/>
              </a:rPr>
              <a:t>83% of respondents who identified as Full time self employed and 72% of Full time, employed selected this.</a:t>
            </a:r>
          </a:p>
        </p:txBody>
      </p:sp>
      <p:sp>
        <p:nvSpPr>
          <p:cNvPr id="7" name="TextBox 6"/>
          <p:cNvSpPr txBox="1"/>
          <p:nvPr/>
        </p:nvSpPr>
        <p:spPr>
          <a:xfrm>
            <a:off x="0" y="180317"/>
            <a:ext cx="7401464" cy="646331"/>
          </a:xfrm>
          <a:prstGeom prst="rect">
            <a:avLst/>
          </a:prstGeom>
          <a:noFill/>
        </p:spPr>
        <p:txBody>
          <a:bodyPr wrap="square" rtlCol="0">
            <a:spAutoFit/>
          </a:bodyPr>
          <a:lstStyle/>
          <a:p>
            <a:pPr>
              <a:buClrTx/>
            </a:pPr>
            <a:r>
              <a:rPr lang="en-GB" sz="3600" b="1" kern="1200" dirty="0">
                <a:solidFill>
                  <a:prstClr val="white"/>
                </a:solidFill>
                <a:latin typeface="Calibri" panose="020F0502020204030204"/>
                <a:ea typeface="+mn-ea"/>
                <a:cs typeface="+mn-cs"/>
              </a:rPr>
              <a:t>“Guarantee they won’t lose their job” </a:t>
            </a:r>
          </a:p>
        </p:txBody>
      </p:sp>
      <p:graphicFrame>
        <p:nvGraphicFramePr>
          <p:cNvPr id="9" name="Chart 8"/>
          <p:cNvGraphicFramePr>
            <a:graphicFrameLocks/>
          </p:cNvGraphicFramePr>
          <p:nvPr>
            <p:extLst>
              <p:ext uri="{D42A27DB-BD31-4B8C-83A1-F6EECF244321}">
                <p14:modId xmlns:p14="http://schemas.microsoft.com/office/powerpoint/2010/main" val="3775092724"/>
              </p:ext>
            </p:extLst>
          </p:nvPr>
        </p:nvGraphicFramePr>
        <p:xfrm>
          <a:off x="129918" y="1664898"/>
          <a:ext cx="4588053" cy="388813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164772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E9AB6-DF27-BE49-A23E-32E2DFA33000}"/>
              </a:ext>
            </a:extLst>
          </p:cNvPr>
          <p:cNvSpPr>
            <a:spLocks noGrp="1"/>
          </p:cNvSpPr>
          <p:nvPr>
            <p:ph type="title"/>
          </p:nvPr>
        </p:nvSpPr>
        <p:spPr/>
        <p:txBody>
          <a:bodyPr/>
          <a:lstStyle/>
          <a:p>
            <a:endParaRPr lang="en-US"/>
          </a:p>
        </p:txBody>
      </p:sp>
      <p:pic>
        <p:nvPicPr>
          <p:cNvPr id="4" name="Picture 3" descr="A picture containing text&#10;&#10;Description automatically generated">
            <a:extLst>
              <a:ext uri="{FF2B5EF4-FFF2-40B4-BE49-F238E27FC236}">
                <a16:creationId xmlns:a16="http://schemas.microsoft.com/office/drawing/2014/main" id="{39874114-BE1B-F146-9AA7-3E366EBDEA55}"/>
              </a:ext>
            </a:extLst>
          </p:cNvPr>
          <p:cNvPicPr>
            <a:picLocks noChangeAspect="1"/>
          </p:cNvPicPr>
          <p:nvPr/>
        </p:nvPicPr>
        <p:blipFill>
          <a:blip r:embed="rId3"/>
          <a:stretch>
            <a:fillRect/>
          </a:stretch>
        </p:blipFill>
        <p:spPr>
          <a:xfrm>
            <a:off x="0" y="-60621"/>
            <a:ext cx="9144000" cy="6852242"/>
          </a:xfrm>
          <a:prstGeom prst="rect">
            <a:avLst/>
          </a:prstGeom>
        </p:spPr>
      </p:pic>
      <p:sp>
        <p:nvSpPr>
          <p:cNvPr id="3" name="TextBox 2"/>
          <p:cNvSpPr txBox="1"/>
          <p:nvPr/>
        </p:nvSpPr>
        <p:spPr>
          <a:xfrm>
            <a:off x="142239" y="1463040"/>
            <a:ext cx="8855111" cy="1661993"/>
          </a:xfrm>
          <a:prstGeom prst="rect">
            <a:avLst/>
          </a:prstGeom>
          <a:noFill/>
        </p:spPr>
        <p:txBody>
          <a:bodyPr wrap="square" rtlCol="0">
            <a:spAutoFit/>
          </a:bodyPr>
          <a:lstStyle/>
          <a:p>
            <a:pPr lvl="0" eaLnBrk="0" fontAlgn="base" hangingPunct="0">
              <a:buClr>
                <a:srgbClr val="D10074"/>
              </a:buClr>
            </a:pPr>
            <a:r>
              <a:rPr lang="en-GB" sz="1800" b="1" kern="1200" dirty="0">
                <a:solidFill>
                  <a:srgbClr val="ED7D31"/>
                </a:solidFill>
                <a:latin typeface="Calibri Light" panose="020F0302020204030204"/>
                <a:ea typeface="+mn-ea"/>
                <a:cs typeface="+mn-cs"/>
              </a:rPr>
              <a:t>Who was most concerned about this?</a:t>
            </a:r>
            <a:endParaRPr lang="en-GB" sz="1800" kern="1200" dirty="0">
              <a:solidFill>
                <a:srgbClr val="44546A"/>
              </a:solidFill>
              <a:latin typeface="Calibri" panose="020F0502020204030204"/>
              <a:ea typeface="+mn-ea"/>
              <a:cs typeface="+mn-cs"/>
            </a:endParaRPr>
          </a:p>
          <a:p>
            <a:pPr marL="285750" lvl="0" indent="-285750">
              <a:buClrTx/>
              <a:buFont typeface="Arial" panose="020B0604020202020204" pitchFamily="34" charset="0"/>
              <a:buChar char="•"/>
            </a:pPr>
            <a:r>
              <a:rPr lang="en-GB" sz="1800" kern="1200" dirty="0">
                <a:solidFill>
                  <a:srgbClr val="44546A"/>
                </a:solidFill>
                <a:latin typeface="Calibri" panose="020F0502020204030204"/>
                <a:ea typeface="+mn-ea"/>
                <a:cs typeface="+mn-cs"/>
              </a:rPr>
              <a:t>Nearly all residents aged 61 and over who responded to the survey selected help with shopping and all other things. However, all age groups rated this highly</a:t>
            </a:r>
            <a:r>
              <a:rPr lang="en-GB" sz="1800" kern="1200" dirty="0" smtClean="0">
                <a:solidFill>
                  <a:srgbClr val="44546A"/>
                </a:solidFill>
                <a:latin typeface="Calibri" panose="020F0502020204030204"/>
                <a:ea typeface="+mn-ea"/>
                <a:cs typeface="+mn-cs"/>
              </a:rPr>
              <a:t>.</a:t>
            </a:r>
          </a:p>
          <a:p>
            <a:pPr lvl="0">
              <a:buClrTx/>
            </a:pPr>
            <a:endParaRPr lang="en-GB" sz="1200" kern="1200" dirty="0">
              <a:solidFill>
                <a:srgbClr val="44546A"/>
              </a:solidFill>
              <a:latin typeface="Calibri" panose="020F0502020204030204"/>
              <a:ea typeface="+mn-ea"/>
              <a:cs typeface="+mn-cs"/>
            </a:endParaRPr>
          </a:p>
          <a:p>
            <a:pPr marL="285750" lvl="0" indent="-285750">
              <a:buClrTx/>
              <a:buFont typeface="Arial" panose="020B0604020202020204" pitchFamily="34" charset="0"/>
              <a:buChar char="•"/>
            </a:pPr>
            <a:r>
              <a:rPr lang="en-GB" sz="1800" kern="1200" dirty="0">
                <a:solidFill>
                  <a:srgbClr val="44546A"/>
                </a:solidFill>
                <a:latin typeface="Calibri" panose="020F0502020204030204"/>
                <a:ea typeface="+mn-ea"/>
                <a:cs typeface="+mn-cs"/>
              </a:rPr>
              <a:t>Shopping and help with other things that need doing was raised as an issue by around three quarters of respondents regardless of household size. </a:t>
            </a:r>
          </a:p>
        </p:txBody>
      </p:sp>
      <p:sp>
        <p:nvSpPr>
          <p:cNvPr id="5" name="TextBox 4"/>
          <p:cNvSpPr txBox="1"/>
          <p:nvPr/>
        </p:nvSpPr>
        <p:spPr>
          <a:xfrm>
            <a:off x="142240" y="2879"/>
            <a:ext cx="7203440" cy="1200329"/>
          </a:xfrm>
          <a:prstGeom prst="rect">
            <a:avLst/>
          </a:prstGeom>
          <a:noFill/>
        </p:spPr>
        <p:txBody>
          <a:bodyPr wrap="square" rtlCol="0">
            <a:spAutoFit/>
          </a:bodyPr>
          <a:lstStyle/>
          <a:p>
            <a:pPr lvl="0">
              <a:buClrTx/>
            </a:pPr>
            <a:r>
              <a:rPr lang="en-GB" sz="3600" b="1" kern="1200" dirty="0">
                <a:solidFill>
                  <a:prstClr val="white"/>
                </a:solidFill>
                <a:latin typeface="Calibri" panose="020F0502020204030204"/>
                <a:ea typeface="+mn-ea"/>
                <a:cs typeface="+mn-cs"/>
              </a:rPr>
              <a:t>“Someone to help with shopping and all other things that need doing”</a:t>
            </a:r>
          </a:p>
        </p:txBody>
      </p:sp>
      <p:graphicFrame>
        <p:nvGraphicFramePr>
          <p:cNvPr id="9" name="Chart 8"/>
          <p:cNvGraphicFramePr>
            <a:graphicFrameLocks/>
          </p:cNvGraphicFramePr>
          <p:nvPr>
            <p:extLst>
              <p:ext uri="{D42A27DB-BD31-4B8C-83A1-F6EECF244321}">
                <p14:modId xmlns:p14="http://schemas.microsoft.com/office/powerpoint/2010/main" val="417977513"/>
              </p:ext>
            </p:extLst>
          </p:nvPr>
        </p:nvGraphicFramePr>
        <p:xfrm>
          <a:off x="1" y="3125033"/>
          <a:ext cx="4832349" cy="287571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p:cNvGraphicFramePr>
            <a:graphicFrameLocks/>
          </p:cNvGraphicFramePr>
          <p:nvPr>
            <p:extLst>
              <p:ext uri="{D42A27DB-BD31-4B8C-83A1-F6EECF244321}">
                <p14:modId xmlns:p14="http://schemas.microsoft.com/office/powerpoint/2010/main" val="1736946088"/>
              </p:ext>
            </p:extLst>
          </p:nvPr>
        </p:nvGraphicFramePr>
        <p:xfrm>
          <a:off x="4750117" y="3087767"/>
          <a:ext cx="4184333" cy="291298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1829740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0C066-9A7F-704A-84AC-D587DEAFFDDA}"/>
              </a:ext>
            </a:extLst>
          </p:cNvPr>
          <p:cNvSpPr>
            <a:spLocks noGrp="1"/>
          </p:cNvSpPr>
          <p:nvPr>
            <p:ph type="title"/>
          </p:nvPr>
        </p:nvSpPr>
        <p:spPr/>
        <p:txBody>
          <a:bodyPr/>
          <a:lstStyle/>
          <a:p>
            <a:endParaRPr lang="en-US"/>
          </a:p>
        </p:txBody>
      </p:sp>
      <p:pic>
        <p:nvPicPr>
          <p:cNvPr id="4" name="Picture 3" descr="A picture containing text&#10;&#10;Description automatically generated">
            <a:extLst>
              <a:ext uri="{FF2B5EF4-FFF2-40B4-BE49-F238E27FC236}">
                <a16:creationId xmlns:a16="http://schemas.microsoft.com/office/drawing/2014/main" id="{AE866C32-D831-E54D-86B7-8134B025F4C9}"/>
              </a:ext>
            </a:extLst>
          </p:cNvPr>
          <p:cNvPicPr>
            <a:picLocks noChangeAspect="1"/>
          </p:cNvPicPr>
          <p:nvPr/>
        </p:nvPicPr>
        <p:blipFill>
          <a:blip r:embed="rId3"/>
          <a:stretch>
            <a:fillRect/>
          </a:stretch>
        </p:blipFill>
        <p:spPr>
          <a:xfrm>
            <a:off x="0" y="-297"/>
            <a:ext cx="9144000" cy="6852242"/>
          </a:xfrm>
          <a:prstGeom prst="rect">
            <a:avLst/>
          </a:prstGeom>
        </p:spPr>
      </p:pic>
      <p:sp>
        <p:nvSpPr>
          <p:cNvPr id="3" name="TextBox 2"/>
          <p:cNvSpPr txBox="1"/>
          <p:nvPr/>
        </p:nvSpPr>
        <p:spPr>
          <a:xfrm>
            <a:off x="4857822" y="1620817"/>
            <a:ext cx="4286178" cy="4555093"/>
          </a:xfrm>
          <a:prstGeom prst="rect">
            <a:avLst/>
          </a:prstGeom>
          <a:noFill/>
        </p:spPr>
        <p:txBody>
          <a:bodyPr wrap="square" rtlCol="0">
            <a:spAutoFit/>
          </a:bodyPr>
          <a:lstStyle/>
          <a:p>
            <a:pPr marL="342900" lvl="0" indent="-342900">
              <a:spcAft>
                <a:spcPts val="600"/>
              </a:spcAft>
              <a:buClrTx/>
              <a:buFont typeface="Arial" panose="020B0604020202020204" pitchFamily="34" charset="0"/>
              <a:buChar char="•"/>
            </a:pPr>
            <a:r>
              <a:rPr lang="en-GB" sz="1800" kern="1200" dirty="0">
                <a:solidFill>
                  <a:srgbClr val="44546A"/>
                </a:solidFill>
                <a:latin typeface="Calibri" panose="020F0502020204030204"/>
                <a:ea typeface="+mn-ea"/>
                <a:cs typeface="+mn-cs"/>
              </a:rPr>
              <a:t>69 people (54%) who responded said “can’t get sick pay/£500 support payment” gets in the way of being able to isolate</a:t>
            </a:r>
          </a:p>
          <a:p>
            <a:pPr marL="342900" lvl="0" indent="-342900">
              <a:spcAft>
                <a:spcPts val="600"/>
              </a:spcAft>
              <a:buClrTx/>
              <a:buFont typeface="Arial" panose="020B0604020202020204" pitchFamily="34" charset="0"/>
              <a:buChar char="•"/>
            </a:pPr>
            <a:r>
              <a:rPr lang="en-GB" sz="1800" kern="1200" dirty="0">
                <a:solidFill>
                  <a:srgbClr val="44546A"/>
                </a:solidFill>
                <a:latin typeface="Calibri" panose="020F0502020204030204"/>
                <a:ea typeface="+mn-ea"/>
                <a:cs typeface="+mn-cs"/>
              </a:rPr>
              <a:t>Half of respondents said that </a:t>
            </a:r>
            <a:r>
              <a:rPr lang="en-GB" sz="1800" kern="1200" dirty="0" smtClean="0">
                <a:solidFill>
                  <a:srgbClr val="44546A"/>
                </a:solidFill>
                <a:latin typeface="Calibri" panose="020F0502020204030204"/>
                <a:ea typeface="+mn-ea"/>
                <a:cs typeface="+mn-cs"/>
              </a:rPr>
              <a:t>caring </a:t>
            </a:r>
            <a:r>
              <a:rPr lang="en-GB" sz="1800" kern="1200" dirty="0">
                <a:solidFill>
                  <a:srgbClr val="44546A"/>
                </a:solidFill>
                <a:latin typeface="Calibri" panose="020F0502020204030204"/>
                <a:ea typeface="+mn-ea"/>
                <a:cs typeface="+mn-cs"/>
              </a:rPr>
              <a:t>responsibilities gets in the way of being able to self isolate</a:t>
            </a:r>
          </a:p>
          <a:p>
            <a:pPr marL="342900" lvl="0" indent="-342900">
              <a:spcAft>
                <a:spcPts val="600"/>
              </a:spcAft>
              <a:buClrTx/>
              <a:buFont typeface="Arial" panose="020B0604020202020204" pitchFamily="34" charset="0"/>
              <a:buChar char="•"/>
            </a:pPr>
            <a:r>
              <a:rPr lang="en-GB" sz="1800" kern="1200" dirty="0">
                <a:solidFill>
                  <a:srgbClr val="44546A"/>
                </a:solidFill>
                <a:latin typeface="Calibri" panose="020F0502020204030204"/>
                <a:ea typeface="+mn-ea"/>
                <a:cs typeface="+mn-cs"/>
              </a:rPr>
              <a:t>For 55 respondents (43%) the stress of isolating got in the way of being able to isolate</a:t>
            </a:r>
          </a:p>
          <a:p>
            <a:pPr marL="342900" lvl="0" indent="-342900">
              <a:spcAft>
                <a:spcPts val="600"/>
              </a:spcAft>
              <a:buClrTx/>
              <a:buFont typeface="Arial" panose="020B0604020202020204" pitchFamily="34" charset="0"/>
              <a:buChar char="•"/>
            </a:pPr>
            <a:r>
              <a:rPr lang="en-GB" sz="1800" kern="1200" dirty="0">
                <a:solidFill>
                  <a:srgbClr val="44546A"/>
                </a:solidFill>
                <a:latin typeface="Calibri" panose="020F0502020204030204"/>
                <a:ea typeface="+mn-ea"/>
                <a:cs typeface="+mn-cs"/>
              </a:rPr>
              <a:t>43% felt not feeling unwell could prevent people from isolating </a:t>
            </a:r>
          </a:p>
          <a:p>
            <a:pPr marL="342900" lvl="0" indent="-342900">
              <a:spcAft>
                <a:spcPts val="600"/>
              </a:spcAft>
              <a:buClrTx/>
              <a:buFont typeface="Arial" panose="020B0604020202020204" pitchFamily="34" charset="0"/>
              <a:buChar char="•"/>
            </a:pPr>
            <a:r>
              <a:rPr lang="en-GB" sz="1800" kern="1200" dirty="0">
                <a:solidFill>
                  <a:srgbClr val="44546A"/>
                </a:solidFill>
                <a:latin typeface="Calibri" panose="020F0502020204030204"/>
                <a:ea typeface="+mn-ea"/>
                <a:cs typeface="+mn-cs"/>
              </a:rPr>
              <a:t>A third of people said they were scared of others finding out, and 29% found the isolation period too long</a:t>
            </a:r>
          </a:p>
        </p:txBody>
      </p:sp>
      <p:sp>
        <p:nvSpPr>
          <p:cNvPr id="5" name="TextBox 4"/>
          <p:cNvSpPr txBox="1"/>
          <p:nvPr/>
        </p:nvSpPr>
        <p:spPr>
          <a:xfrm>
            <a:off x="121920" y="156537"/>
            <a:ext cx="7020752" cy="1200329"/>
          </a:xfrm>
          <a:prstGeom prst="rect">
            <a:avLst/>
          </a:prstGeom>
          <a:noFill/>
        </p:spPr>
        <p:txBody>
          <a:bodyPr wrap="square" rtlCol="0">
            <a:spAutoFit/>
          </a:bodyPr>
          <a:lstStyle/>
          <a:p>
            <a:r>
              <a:rPr lang="en-GB" sz="3600" b="1" kern="1200" dirty="0">
                <a:solidFill>
                  <a:prstClr val="white"/>
                </a:solidFill>
                <a:latin typeface="Calibri" panose="020F0502020204030204"/>
                <a:ea typeface="+mn-ea"/>
                <a:cs typeface="+mn-cs"/>
              </a:rPr>
              <a:t>What gets in the way of being able to isolate</a:t>
            </a:r>
          </a:p>
        </p:txBody>
      </p:sp>
      <p:graphicFrame>
        <p:nvGraphicFramePr>
          <p:cNvPr id="8" name="Chart 7">
            <a:extLst>
              <a:ext uri="{FF2B5EF4-FFF2-40B4-BE49-F238E27FC236}">
                <a16:creationId xmlns:a16="http://schemas.microsoft.com/office/drawing/2014/main" id="{1E646F84-6BF0-4BFE-A2A6-B4978F42E433}"/>
              </a:ext>
            </a:extLst>
          </p:cNvPr>
          <p:cNvGraphicFramePr>
            <a:graphicFrameLocks/>
          </p:cNvGraphicFramePr>
          <p:nvPr>
            <p:extLst>
              <p:ext uri="{D42A27DB-BD31-4B8C-83A1-F6EECF244321}">
                <p14:modId xmlns:p14="http://schemas.microsoft.com/office/powerpoint/2010/main" val="4247491935"/>
              </p:ext>
            </p:extLst>
          </p:nvPr>
        </p:nvGraphicFramePr>
        <p:xfrm>
          <a:off x="121920" y="1620817"/>
          <a:ext cx="4613981" cy="424788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781267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F9FF9-B6F4-DD45-9100-A683558B2AE4}"/>
              </a:ext>
            </a:extLst>
          </p:cNvPr>
          <p:cNvSpPr>
            <a:spLocks noGrp="1"/>
          </p:cNvSpPr>
          <p:nvPr>
            <p:ph type="title"/>
          </p:nvPr>
        </p:nvSpPr>
        <p:spPr/>
        <p:txBody>
          <a:bodyPr/>
          <a:lstStyle/>
          <a:p>
            <a:endParaRPr lang="en-US"/>
          </a:p>
        </p:txBody>
      </p:sp>
      <p:pic>
        <p:nvPicPr>
          <p:cNvPr id="4" name="Picture 3" descr="Graphical user interface, text, application&#10;&#10;Description automatically generated">
            <a:extLst>
              <a:ext uri="{FF2B5EF4-FFF2-40B4-BE49-F238E27FC236}">
                <a16:creationId xmlns:a16="http://schemas.microsoft.com/office/drawing/2014/main" id="{3A4B21E6-BA8C-7B48-A2B4-ECC75B3A9FCC}"/>
              </a:ext>
            </a:extLst>
          </p:cNvPr>
          <p:cNvPicPr>
            <a:picLocks noChangeAspect="1"/>
          </p:cNvPicPr>
          <p:nvPr/>
        </p:nvPicPr>
        <p:blipFill>
          <a:blip r:embed="rId3"/>
          <a:stretch>
            <a:fillRect/>
          </a:stretch>
        </p:blipFill>
        <p:spPr>
          <a:xfrm>
            <a:off x="0" y="5758"/>
            <a:ext cx="9144000" cy="6852242"/>
          </a:xfrm>
          <a:prstGeom prst="rect">
            <a:avLst/>
          </a:prstGeom>
        </p:spPr>
      </p:pic>
      <p:sp>
        <p:nvSpPr>
          <p:cNvPr id="3" name="TextBox 2"/>
          <p:cNvSpPr txBox="1"/>
          <p:nvPr/>
        </p:nvSpPr>
        <p:spPr>
          <a:xfrm>
            <a:off x="84444" y="156537"/>
            <a:ext cx="6959600" cy="1200329"/>
          </a:xfrm>
          <a:prstGeom prst="rect">
            <a:avLst/>
          </a:prstGeom>
          <a:noFill/>
        </p:spPr>
        <p:txBody>
          <a:bodyPr wrap="square" rtlCol="0">
            <a:spAutoFit/>
          </a:bodyPr>
          <a:lstStyle/>
          <a:p>
            <a:pPr lvl="0">
              <a:buClrTx/>
            </a:pPr>
            <a:r>
              <a:rPr lang="en-GB" sz="3600" b="1" kern="1200" dirty="0">
                <a:solidFill>
                  <a:prstClr val="white"/>
                </a:solidFill>
                <a:latin typeface="Calibri" panose="020F0502020204030204"/>
                <a:ea typeface="+mn-ea"/>
                <a:cs typeface="+mn-cs"/>
              </a:rPr>
              <a:t>“Can’t get sick pay/£500 support payment</a:t>
            </a:r>
            <a:r>
              <a:rPr lang="en-GB" sz="3600" b="1" kern="1200" dirty="0" smtClean="0">
                <a:solidFill>
                  <a:prstClr val="white"/>
                </a:solidFill>
                <a:latin typeface="Calibri" panose="020F0502020204030204"/>
                <a:ea typeface="+mn-ea"/>
                <a:cs typeface="+mn-cs"/>
              </a:rPr>
              <a:t>”</a:t>
            </a:r>
            <a:endParaRPr lang="en-GB" sz="3600" b="1" kern="1200" dirty="0">
              <a:solidFill>
                <a:prstClr val="white"/>
              </a:solidFill>
              <a:latin typeface="Calibri" panose="020F0502020204030204"/>
              <a:ea typeface="+mn-ea"/>
              <a:cs typeface="+mn-cs"/>
            </a:endParaRPr>
          </a:p>
        </p:txBody>
      </p:sp>
      <p:sp>
        <p:nvSpPr>
          <p:cNvPr id="7" name="TextBox 6"/>
          <p:cNvSpPr txBox="1"/>
          <p:nvPr/>
        </p:nvSpPr>
        <p:spPr>
          <a:xfrm>
            <a:off x="84444" y="1411143"/>
            <a:ext cx="8903516" cy="1631216"/>
          </a:xfrm>
          <a:prstGeom prst="rect">
            <a:avLst/>
          </a:prstGeom>
          <a:noFill/>
        </p:spPr>
        <p:txBody>
          <a:bodyPr wrap="square" rtlCol="0">
            <a:spAutoFit/>
          </a:bodyPr>
          <a:lstStyle/>
          <a:p>
            <a:pPr lvl="0" eaLnBrk="0" fontAlgn="base" hangingPunct="0">
              <a:buClr>
                <a:srgbClr val="D10074"/>
              </a:buClr>
            </a:pPr>
            <a:r>
              <a:rPr lang="en-GB" sz="1800" b="1" kern="1200" dirty="0">
                <a:solidFill>
                  <a:srgbClr val="ED7D31"/>
                </a:solidFill>
                <a:latin typeface="Calibri Light" panose="020F0302020204030204"/>
                <a:ea typeface="+mn-ea"/>
                <a:cs typeface="+mn-cs"/>
              </a:rPr>
              <a:t>Who was most concerned about this?</a:t>
            </a:r>
            <a:endParaRPr lang="en-GB" sz="1800" kern="1200" dirty="0">
              <a:solidFill>
                <a:srgbClr val="44546A"/>
              </a:solidFill>
              <a:latin typeface="Calibri" panose="020F0502020204030204"/>
              <a:ea typeface="+mn-ea"/>
              <a:cs typeface="+mn-cs"/>
            </a:endParaRPr>
          </a:p>
          <a:p>
            <a:pPr marL="342900" lvl="0" indent="-342900">
              <a:buClrTx/>
              <a:buFont typeface="Arial" panose="020B0604020202020204" pitchFamily="34" charset="0"/>
              <a:buChar char="•"/>
            </a:pPr>
            <a:r>
              <a:rPr lang="en-GB" sz="1800" kern="1200" dirty="0">
                <a:solidFill>
                  <a:srgbClr val="44546A"/>
                </a:solidFill>
                <a:latin typeface="Calibri" panose="020F0502020204030204"/>
                <a:ea typeface="+mn-ea"/>
                <a:cs typeface="+mn-cs"/>
              </a:rPr>
              <a:t>“Not being able to get sick pay or the £500 support payment” was selected as a barrier to isolating by over half of working age residents (19-60 years old</a:t>
            </a:r>
            <a:r>
              <a:rPr lang="en-GB" sz="1800" kern="1200" dirty="0" smtClean="0">
                <a:solidFill>
                  <a:srgbClr val="44546A"/>
                </a:solidFill>
                <a:latin typeface="Calibri" panose="020F0502020204030204"/>
                <a:ea typeface="+mn-ea"/>
                <a:cs typeface="+mn-cs"/>
              </a:rPr>
              <a:t>).</a:t>
            </a:r>
            <a:endParaRPr lang="en-GB" sz="1800" kern="1200" dirty="0">
              <a:solidFill>
                <a:srgbClr val="44546A"/>
              </a:solidFill>
              <a:latin typeface="Calibri" panose="020F0502020204030204"/>
              <a:ea typeface="+mn-ea"/>
              <a:cs typeface="+mn-cs"/>
            </a:endParaRPr>
          </a:p>
          <a:p>
            <a:pPr lvl="0">
              <a:buClrTx/>
            </a:pPr>
            <a:endParaRPr lang="en-GB" sz="1000" kern="1200" dirty="0">
              <a:solidFill>
                <a:srgbClr val="44546A"/>
              </a:solidFill>
              <a:latin typeface="Calibri" panose="020F0502020204030204"/>
              <a:ea typeface="+mn-ea"/>
              <a:cs typeface="+mn-cs"/>
            </a:endParaRPr>
          </a:p>
          <a:p>
            <a:pPr marL="342900" lvl="0" indent="-342900">
              <a:buClrTx/>
              <a:buFont typeface="Arial" panose="020B0604020202020204" pitchFamily="34" charset="0"/>
              <a:buChar char="•"/>
            </a:pPr>
            <a:r>
              <a:rPr lang="en-GB" sz="1800" kern="1200" dirty="0" smtClean="0">
                <a:solidFill>
                  <a:srgbClr val="44546A"/>
                </a:solidFill>
                <a:latin typeface="Calibri" panose="020F0502020204030204"/>
                <a:ea typeface="+mn-ea"/>
                <a:cs typeface="+mn-cs"/>
              </a:rPr>
              <a:t>Around half of all residents, regardless of employment status selected </a:t>
            </a:r>
            <a:r>
              <a:rPr lang="en-GB" sz="1800" kern="1200" dirty="0">
                <a:solidFill>
                  <a:srgbClr val="44546A"/>
                </a:solidFill>
                <a:latin typeface="Calibri" panose="020F0502020204030204"/>
                <a:ea typeface="+mn-ea"/>
                <a:cs typeface="+mn-cs"/>
              </a:rPr>
              <a:t>“Can’t get sick pay/£500 support payment” as barrier to </a:t>
            </a:r>
            <a:r>
              <a:rPr lang="en-GB" sz="1800" kern="1200" dirty="0" smtClean="0">
                <a:solidFill>
                  <a:srgbClr val="44546A"/>
                </a:solidFill>
                <a:latin typeface="Calibri" panose="020F0502020204030204"/>
                <a:ea typeface="+mn-ea"/>
                <a:cs typeface="+mn-cs"/>
              </a:rPr>
              <a:t>isolating. </a:t>
            </a:r>
            <a:endParaRPr lang="en-GB" sz="1800" kern="1200" dirty="0">
              <a:solidFill>
                <a:srgbClr val="44546A"/>
              </a:solidFill>
              <a:latin typeface="Calibri" panose="020F0502020204030204"/>
              <a:ea typeface="+mn-ea"/>
              <a:cs typeface="+mn-cs"/>
            </a:endParaRPr>
          </a:p>
        </p:txBody>
      </p:sp>
      <p:graphicFrame>
        <p:nvGraphicFramePr>
          <p:cNvPr id="8" name="Chart 7"/>
          <p:cNvGraphicFramePr>
            <a:graphicFrameLocks/>
          </p:cNvGraphicFramePr>
          <p:nvPr>
            <p:extLst>
              <p:ext uri="{D42A27DB-BD31-4B8C-83A1-F6EECF244321}">
                <p14:modId xmlns:p14="http://schemas.microsoft.com/office/powerpoint/2010/main" val="131758370"/>
              </p:ext>
            </p:extLst>
          </p:nvPr>
        </p:nvGraphicFramePr>
        <p:xfrm>
          <a:off x="38820" y="3096636"/>
          <a:ext cx="4533180" cy="307644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p:cNvGraphicFramePr>
            <a:graphicFrameLocks/>
          </p:cNvGraphicFramePr>
          <p:nvPr>
            <p:extLst>
              <p:ext uri="{D42A27DB-BD31-4B8C-83A1-F6EECF244321}">
                <p14:modId xmlns:p14="http://schemas.microsoft.com/office/powerpoint/2010/main" val="3075646274"/>
              </p:ext>
            </p:extLst>
          </p:nvPr>
        </p:nvGraphicFramePr>
        <p:xfrm>
          <a:off x="4610820" y="3096636"/>
          <a:ext cx="4320710" cy="302869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2619899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B439E-7617-5740-A337-F0E87739A40D}"/>
              </a:ext>
            </a:extLst>
          </p:cNvPr>
          <p:cNvSpPr>
            <a:spLocks noGrp="1"/>
          </p:cNvSpPr>
          <p:nvPr>
            <p:ph type="title"/>
          </p:nvPr>
        </p:nvSpPr>
        <p:spPr/>
        <p:txBody>
          <a:bodyPr/>
          <a:lstStyle/>
          <a:p>
            <a:endParaRPr lang="en-US"/>
          </a:p>
        </p:txBody>
      </p:sp>
      <p:pic>
        <p:nvPicPr>
          <p:cNvPr id="4" name="Picture 3" descr="A yellow rectangle with text&#10;&#10;Description automatically generated with low confidence">
            <a:extLst>
              <a:ext uri="{FF2B5EF4-FFF2-40B4-BE49-F238E27FC236}">
                <a16:creationId xmlns:a16="http://schemas.microsoft.com/office/drawing/2014/main" id="{AE7E1C8A-F3E9-C243-B039-BA4DB542940B}"/>
              </a:ext>
            </a:extLst>
          </p:cNvPr>
          <p:cNvPicPr>
            <a:picLocks noChangeAspect="1"/>
          </p:cNvPicPr>
          <p:nvPr/>
        </p:nvPicPr>
        <p:blipFill>
          <a:blip r:embed="rId2"/>
          <a:stretch>
            <a:fillRect/>
          </a:stretch>
        </p:blipFill>
        <p:spPr>
          <a:xfrm>
            <a:off x="19994" y="5758"/>
            <a:ext cx="9144000" cy="6852242"/>
          </a:xfrm>
          <a:prstGeom prst="rect">
            <a:avLst/>
          </a:prstGeom>
        </p:spPr>
      </p:pic>
      <p:sp>
        <p:nvSpPr>
          <p:cNvPr id="7" name="TextBox 6"/>
          <p:cNvSpPr txBox="1"/>
          <p:nvPr/>
        </p:nvSpPr>
        <p:spPr>
          <a:xfrm>
            <a:off x="4743450" y="1648866"/>
            <a:ext cx="4241249" cy="4585871"/>
          </a:xfrm>
          <a:prstGeom prst="rect">
            <a:avLst/>
          </a:prstGeom>
          <a:noFill/>
        </p:spPr>
        <p:txBody>
          <a:bodyPr wrap="square" rtlCol="0">
            <a:spAutoFit/>
          </a:bodyPr>
          <a:lstStyle/>
          <a:p>
            <a:pPr lvl="0" eaLnBrk="0" fontAlgn="base" hangingPunct="0">
              <a:buClr>
                <a:srgbClr val="D10074"/>
              </a:buClr>
            </a:pPr>
            <a:r>
              <a:rPr lang="en-GB" sz="2000" b="1" kern="1200" dirty="0">
                <a:solidFill>
                  <a:srgbClr val="ED7D31"/>
                </a:solidFill>
                <a:latin typeface="Calibri Light" panose="020F0302020204030204"/>
                <a:ea typeface="+mn-ea"/>
                <a:cs typeface="+mn-cs"/>
              </a:rPr>
              <a:t>Who was most concerned about this</a:t>
            </a:r>
            <a:r>
              <a:rPr lang="en-GB" sz="2000" b="1" kern="1200" dirty="0" smtClean="0">
                <a:solidFill>
                  <a:srgbClr val="ED7D31"/>
                </a:solidFill>
                <a:latin typeface="Calibri Light" panose="020F0302020204030204"/>
                <a:ea typeface="+mn-ea"/>
                <a:cs typeface="+mn-cs"/>
              </a:rPr>
              <a:t>?</a:t>
            </a:r>
          </a:p>
          <a:p>
            <a:pPr lvl="0" eaLnBrk="0" fontAlgn="base" hangingPunct="0">
              <a:buClr>
                <a:srgbClr val="D10074"/>
              </a:buClr>
            </a:pPr>
            <a:endParaRPr lang="en-GB" sz="1800" kern="1200" dirty="0">
              <a:solidFill>
                <a:srgbClr val="44546A"/>
              </a:solidFill>
              <a:latin typeface="Calibri" panose="020F0502020204030204"/>
              <a:ea typeface="+mn-ea"/>
              <a:cs typeface="+mn-cs"/>
            </a:endParaRPr>
          </a:p>
          <a:p>
            <a:pPr marL="342900" lvl="0" indent="-342900">
              <a:spcAft>
                <a:spcPts val="1200"/>
              </a:spcAft>
              <a:buClrTx/>
              <a:buFont typeface="Arial" panose="020B0604020202020204" pitchFamily="34" charset="0"/>
              <a:buChar char="•"/>
            </a:pPr>
            <a:r>
              <a:rPr lang="en-GB" sz="1800" kern="1200" dirty="0">
                <a:solidFill>
                  <a:srgbClr val="44546A"/>
                </a:solidFill>
                <a:latin typeface="Calibri" panose="020F0502020204030204"/>
                <a:ea typeface="+mn-ea"/>
                <a:cs typeface="+mn-cs"/>
              </a:rPr>
              <a:t>Childcare was identified as a barrier by all age groups. This was true for nearly half of </a:t>
            </a:r>
            <a:r>
              <a:rPr lang="en-GB" sz="1800" kern="1200" dirty="0" smtClean="0">
                <a:solidFill>
                  <a:srgbClr val="44546A"/>
                </a:solidFill>
                <a:latin typeface="Calibri" panose="020F0502020204030204"/>
                <a:ea typeface="+mn-ea"/>
                <a:cs typeface="+mn-cs"/>
              </a:rPr>
              <a:t>respondents.</a:t>
            </a:r>
            <a:endParaRPr lang="en-GB" sz="1800" kern="1200" dirty="0">
              <a:solidFill>
                <a:srgbClr val="44546A"/>
              </a:solidFill>
              <a:latin typeface="Calibri" panose="020F0502020204030204"/>
              <a:ea typeface="+mn-ea"/>
              <a:cs typeface="+mn-cs"/>
            </a:endParaRPr>
          </a:p>
          <a:p>
            <a:pPr marL="342900" lvl="0" indent="-342900">
              <a:spcAft>
                <a:spcPts val="1200"/>
              </a:spcAft>
              <a:buClrTx/>
              <a:buFont typeface="Arial" panose="020B0604020202020204" pitchFamily="34" charset="0"/>
              <a:buChar char="•"/>
            </a:pPr>
            <a:r>
              <a:rPr lang="en-GB" sz="1800" kern="1200" dirty="0">
                <a:solidFill>
                  <a:srgbClr val="44546A"/>
                </a:solidFill>
                <a:latin typeface="Calibri" panose="020F0502020204030204"/>
                <a:ea typeface="+mn-ea"/>
                <a:cs typeface="+mn-cs"/>
              </a:rPr>
              <a:t>Three quarters of residents with households of 6 or more people selected this option as a barrier to </a:t>
            </a:r>
            <a:r>
              <a:rPr lang="en-GB" sz="1800" kern="1200" dirty="0" smtClean="0">
                <a:solidFill>
                  <a:srgbClr val="44546A"/>
                </a:solidFill>
                <a:latin typeface="Calibri" panose="020F0502020204030204"/>
                <a:ea typeface="+mn-ea"/>
                <a:cs typeface="+mn-cs"/>
              </a:rPr>
              <a:t>isolation.</a:t>
            </a:r>
            <a:endParaRPr lang="en-GB" sz="1800" kern="1200" dirty="0">
              <a:solidFill>
                <a:srgbClr val="44546A"/>
              </a:solidFill>
              <a:latin typeface="Calibri" panose="020F0502020204030204"/>
              <a:ea typeface="+mn-ea"/>
              <a:cs typeface="+mn-cs"/>
            </a:endParaRPr>
          </a:p>
          <a:p>
            <a:pPr marL="342900" lvl="0" indent="-342900">
              <a:spcAft>
                <a:spcPts val="1200"/>
              </a:spcAft>
              <a:buClrTx/>
              <a:buFont typeface="Arial" panose="020B0604020202020204" pitchFamily="34" charset="0"/>
              <a:buChar char="•"/>
            </a:pPr>
            <a:r>
              <a:rPr lang="en-GB" sz="1800" kern="1200" dirty="0">
                <a:solidFill>
                  <a:srgbClr val="44546A"/>
                </a:solidFill>
                <a:latin typeface="Calibri" panose="020F0502020204030204"/>
                <a:ea typeface="+mn-ea"/>
                <a:cs typeface="+mn-cs"/>
              </a:rPr>
              <a:t>Over half of Full time, self employed and nearly two thirds of residents who identified as retired, student or homemaker selected childcare and other caring responsibilities as a barrier to </a:t>
            </a:r>
            <a:r>
              <a:rPr lang="en-GB" sz="1800" kern="1200" dirty="0" smtClean="0">
                <a:solidFill>
                  <a:srgbClr val="44546A"/>
                </a:solidFill>
                <a:latin typeface="Calibri" panose="020F0502020204030204"/>
                <a:ea typeface="+mn-ea"/>
                <a:cs typeface="+mn-cs"/>
              </a:rPr>
              <a:t>isolating.</a:t>
            </a:r>
            <a:endParaRPr lang="en-GB" sz="1800" kern="1200" dirty="0">
              <a:solidFill>
                <a:srgbClr val="44546A"/>
              </a:solidFill>
              <a:latin typeface="Calibri" panose="020F0502020204030204"/>
              <a:ea typeface="+mn-ea"/>
              <a:cs typeface="+mn-cs"/>
            </a:endParaRPr>
          </a:p>
        </p:txBody>
      </p:sp>
      <p:sp>
        <p:nvSpPr>
          <p:cNvPr id="3" name="TextBox 2"/>
          <p:cNvSpPr txBox="1"/>
          <p:nvPr/>
        </p:nvSpPr>
        <p:spPr>
          <a:xfrm>
            <a:off x="6899" y="81485"/>
            <a:ext cx="6954562" cy="1200329"/>
          </a:xfrm>
          <a:prstGeom prst="rect">
            <a:avLst/>
          </a:prstGeom>
          <a:noFill/>
        </p:spPr>
        <p:txBody>
          <a:bodyPr wrap="square" rtlCol="0">
            <a:spAutoFit/>
          </a:bodyPr>
          <a:lstStyle/>
          <a:p>
            <a:pPr lvl="0">
              <a:buClrTx/>
            </a:pPr>
            <a:r>
              <a:rPr lang="en-GB" sz="3600" b="1" kern="1200" dirty="0">
                <a:solidFill>
                  <a:prstClr val="white"/>
                </a:solidFill>
                <a:latin typeface="Calibri" panose="020F0502020204030204"/>
                <a:ea typeface="+mn-ea"/>
                <a:cs typeface="+mn-cs"/>
              </a:rPr>
              <a:t>“Childcare and other caring responsibilities”</a:t>
            </a:r>
          </a:p>
        </p:txBody>
      </p:sp>
      <p:graphicFrame>
        <p:nvGraphicFramePr>
          <p:cNvPr id="8" name="Chart 7"/>
          <p:cNvGraphicFramePr>
            <a:graphicFrameLocks/>
          </p:cNvGraphicFramePr>
          <p:nvPr>
            <p:extLst>
              <p:ext uri="{D42A27DB-BD31-4B8C-83A1-F6EECF244321}">
                <p14:modId xmlns:p14="http://schemas.microsoft.com/office/powerpoint/2010/main" val="1122975286"/>
              </p:ext>
            </p:extLst>
          </p:nvPr>
        </p:nvGraphicFramePr>
        <p:xfrm>
          <a:off x="255863" y="1431331"/>
          <a:ext cx="4110037" cy="258821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a:graphicFrameLocks/>
          </p:cNvGraphicFramePr>
          <p:nvPr>
            <p:extLst>
              <p:ext uri="{D42A27DB-BD31-4B8C-83A1-F6EECF244321}">
                <p14:modId xmlns:p14="http://schemas.microsoft.com/office/powerpoint/2010/main" val="2195524869"/>
              </p:ext>
            </p:extLst>
          </p:nvPr>
        </p:nvGraphicFramePr>
        <p:xfrm>
          <a:off x="6899" y="3910955"/>
          <a:ext cx="4736551" cy="235031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3288922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13EE5-19A3-4246-932A-32C163CBC7E8}"/>
              </a:ext>
            </a:extLst>
          </p:cNvPr>
          <p:cNvSpPr>
            <a:spLocks noGrp="1"/>
          </p:cNvSpPr>
          <p:nvPr>
            <p:ph type="title"/>
          </p:nvPr>
        </p:nvSpPr>
        <p:spPr/>
        <p:txBody>
          <a:bodyPr/>
          <a:lstStyle/>
          <a:p>
            <a:endParaRPr lang="en-US"/>
          </a:p>
        </p:txBody>
      </p:sp>
      <p:pic>
        <p:nvPicPr>
          <p:cNvPr id="4" name="Picture 3" descr="Graphical user interface, text, application&#10;&#10;Description automatically generated with medium confidence">
            <a:extLst>
              <a:ext uri="{FF2B5EF4-FFF2-40B4-BE49-F238E27FC236}">
                <a16:creationId xmlns:a16="http://schemas.microsoft.com/office/drawing/2014/main" id="{11CAA558-364B-7941-8BE8-016DFDD35CCB}"/>
              </a:ext>
            </a:extLst>
          </p:cNvPr>
          <p:cNvPicPr>
            <a:picLocks noChangeAspect="1"/>
          </p:cNvPicPr>
          <p:nvPr/>
        </p:nvPicPr>
        <p:blipFill>
          <a:blip r:embed="rId3"/>
          <a:stretch>
            <a:fillRect/>
          </a:stretch>
        </p:blipFill>
        <p:spPr>
          <a:xfrm>
            <a:off x="0" y="-68839"/>
            <a:ext cx="9144000" cy="6852242"/>
          </a:xfrm>
          <a:prstGeom prst="rect">
            <a:avLst/>
          </a:prstGeom>
        </p:spPr>
      </p:pic>
      <p:sp>
        <p:nvSpPr>
          <p:cNvPr id="3" name="TextBox 2"/>
          <p:cNvSpPr txBox="1"/>
          <p:nvPr/>
        </p:nvSpPr>
        <p:spPr>
          <a:xfrm>
            <a:off x="193040" y="111760"/>
            <a:ext cx="6705600" cy="646331"/>
          </a:xfrm>
          <a:prstGeom prst="rect">
            <a:avLst/>
          </a:prstGeom>
          <a:noFill/>
        </p:spPr>
        <p:txBody>
          <a:bodyPr wrap="square" rtlCol="0">
            <a:spAutoFit/>
          </a:bodyPr>
          <a:lstStyle/>
          <a:p>
            <a:pPr lvl="0">
              <a:buClrTx/>
            </a:pPr>
            <a:r>
              <a:rPr lang="en-GB" sz="3600" b="1" kern="1200" dirty="0">
                <a:solidFill>
                  <a:prstClr val="white"/>
                </a:solidFill>
                <a:latin typeface="Calibri" panose="020F0502020204030204"/>
                <a:ea typeface="+mn-ea"/>
                <a:cs typeface="+mn-cs"/>
              </a:rPr>
              <a:t>Conclusions</a:t>
            </a:r>
          </a:p>
        </p:txBody>
      </p:sp>
      <p:sp>
        <p:nvSpPr>
          <p:cNvPr id="7" name="TextBox 6"/>
          <p:cNvSpPr txBox="1"/>
          <p:nvPr/>
        </p:nvSpPr>
        <p:spPr>
          <a:xfrm>
            <a:off x="193040" y="1405949"/>
            <a:ext cx="8769805" cy="5262979"/>
          </a:xfrm>
          <a:prstGeom prst="rect">
            <a:avLst/>
          </a:prstGeom>
          <a:noFill/>
        </p:spPr>
        <p:txBody>
          <a:bodyPr wrap="square" rtlCol="0">
            <a:spAutoFit/>
          </a:bodyPr>
          <a:lstStyle/>
          <a:p>
            <a:pPr algn="just"/>
            <a:r>
              <a:rPr lang="en-GB" sz="2000" kern="1200" dirty="0">
                <a:solidFill>
                  <a:srgbClr val="44546A"/>
                </a:solidFill>
                <a:latin typeface="Calibri" panose="020F0502020204030204"/>
                <a:ea typeface="+mn-ea"/>
                <a:cs typeface="+mn-cs"/>
              </a:rPr>
              <a:t>This rapid assessment set out to understand what helps and what gets in the way of residents being able to isolate. </a:t>
            </a:r>
          </a:p>
          <a:p>
            <a:pPr algn="just"/>
            <a:endParaRPr lang="en-GB" sz="2000" kern="1200" dirty="0">
              <a:solidFill>
                <a:srgbClr val="44546A"/>
              </a:solidFill>
              <a:latin typeface="Calibri" panose="020F0502020204030204"/>
              <a:ea typeface="+mn-ea"/>
              <a:cs typeface="+mn-cs"/>
            </a:endParaRPr>
          </a:p>
          <a:p>
            <a:pPr algn="just"/>
            <a:r>
              <a:rPr lang="en-GB" sz="2000" kern="1200" dirty="0">
                <a:solidFill>
                  <a:srgbClr val="44546A"/>
                </a:solidFill>
                <a:latin typeface="Calibri" panose="020F0502020204030204"/>
                <a:ea typeface="+mn-ea"/>
                <a:cs typeface="+mn-cs"/>
              </a:rPr>
              <a:t>We carried out a survey of 129 residents and 25 health champions took part in focus groups. </a:t>
            </a:r>
            <a:r>
              <a:rPr lang="en-GB" sz="2000" kern="1200" dirty="0" smtClean="0">
                <a:solidFill>
                  <a:srgbClr val="44546A"/>
                </a:solidFill>
                <a:latin typeface="Calibri" panose="020F0502020204030204"/>
                <a:ea typeface="+mn-ea"/>
                <a:cs typeface="+mn-cs"/>
              </a:rPr>
              <a:t>The </a:t>
            </a:r>
            <a:r>
              <a:rPr lang="en-GB" sz="2000" kern="1200" dirty="0">
                <a:solidFill>
                  <a:srgbClr val="44546A"/>
                </a:solidFill>
                <a:latin typeface="Calibri" panose="020F0502020204030204"/>
                <a:ea typeface="+mn-ea"/>
                <a:cs typeface="+mn-cs"/>
              </a:rPr>
              <a:t>main conclusions were as follows: </a:t>
            </a:r>
            <a:endParaRPr lang="en-GB" sz="2000" kern="1200" dirty="0" smtClean="0">
              <a:solidFill>
                <a:srgbClr val="44546A"/>
              </a:solidFill>
              <a:latin typeface="Calibri" panose="020F0502020204030204"/>
              <a:ea typeface="+mn-ea"/>
              <a:cs typeface="+mn-cs"/>
            </a:endParaRPr>
          </a:p>
          <a:p>
            <a:pPr algn="just"/>
            <a:endParaRPr lang="en-GB" sz="2000" kern="1200" dirty="0">
              <a:solidFill>
                <a:srgbClr val="44546A"/>
              </a:solidFill>
              <a:latin typeface="Calibri" panose="020F0502020204030204"/>
              <a:ea typeface="+mn-ea"/>
              <a:cs typeface="+mn-cs"/>
            </a:endParaRPr>
          </a:p>
          <a:p>
            <a:pPr marL="457200" lvl="0" indent="-457200">
              <a:buClrTx/>
              <a:buFont typeface="+mj-lt"/>
              <a:buAutoNum type="arabicPeriod"/>
            </a:pPr>
            <a:r>
              <a:rPr lang="en-GB" sz="2000" kern="1200" dirty="0">
                <a:solidFill>
                  <a:srgbClr val="44546A"/>
                </a:solidFill>
                <a:latin typeface="Calibri" panose="020F0502020204030204"/>
                <a:ea typeface="+mn-ea"/>
                <a:cs typeface="+mn-cs"/>
              </a:rPr>
              <a:t>Residents were most concerned about loss of job and financial </a:t>
            </a:r>
            <a:r>
              <a:rPr lang="en-GB" sz="2000" kern="1200" dirty="0" smtClean="0">
                <a:solidFill>
                  <a:srgbClr val="44546A"/>
                </a:solidFill>
                <a:latin typeface="Calibri" panose="020F0502020204030204"/>
                <a:ea typeface="+mn-ea"/>
                <a:cs typeface="+mn-cs"/>
              </a:rPr>
              <a:t>security.</a:t>
            </a:r>
            <a:endParaRPr lang="en-GB" sz="2000" kern="1200" dirty="0">
              <a:solidFill>
                <a:srgbClr val="44546A"/>
              </a:solidFill>
              <a:latin typeface="Calibri" panose="020F0502020204030204"/>
              <a:ea typeface="+mn-ea"/>
              <a:cs typeface="+mn-cs"/>
            </a:endParaRPr>
          </a:p>
          <a:p>
            <a:pPr marL="457200" lvl="0" indent="-457200">
              <a:buClrTx/>
              <a:buFont typeface="+mj-lt"/>
              <a:buAutoNum type="arabicPeriod"/>
            </a:pPr>
            <a:endParaRPr lang="en-GB" sz="2000" kern="1200" dirty="0">
              <a:solidFill>
                <a:srgbClr val="44546A"/>
              </a:solidFill>
              <a:latin typeface="Calibri" panose="020F0502020204030204"/>
              <a:ea typeface="+mn-ea"/>
              <a:cs typeface="+mn-cs"/>
            </a:endParaRPr>
          </a:p>
          <a:p>
            <a:pPr marL="457200" indent="-457200" algn="just">
              <a:buFont typeface="+mj-lt"/>
              <a:buAutoNum type="arabicPeriod"/>
            </a:pPr>
            <a:r>
              <a:rPr lang="en-GB" sz="2000" kern="1200" dirty="0" smtClean="0">
                <a:solidFill>
                  <a:srgbClr val="44546A"/>
                </a:solidFill>
                <a:latin typeface="Calibri" panose="020F0502020204030204"/>
                <a:ea typeface="+mn-ea"/>
                <a:cs typeface="+mn-cs"/>
              </a:rPr>
              <a:t>Isolation is impacting the mental well being of Newham residents.</a:t>
            </a:r>
          </a:p>
          <a:p>
            <a:pPr marL="457200" indent="-457200" algn="just">
              <a:buFont typeface="+mj-lt"/>
              <a:buAutoNum type="arabicPeriod"/>
            </a:pPr>
            <a:endParaRPr lang="en-GB" sz="2000" kern="1200" dirty="0">
              <a:solidFill>
                <a:srgbClr val="44546A"/>
              </a:solidFill>
              <a:latin typeface="Calibri" panose="020F0502020204030204"/>
              <a:ea typeface="+mn-ea"/>
              <a:cs typeface="+mn-cs"/>
            </a:endParaRPr>
          </a:p>
          <a:p>
            <a:pPr marL="457200" indent="-457200" algn="just">
              <a:buFont typeface="+mj-lt"/>
              <a:buAutoNum type="arabicPeriod"/>
            </a:pPr>
            <a:r>
              <a:rPr lang="en-GB" sz="2000" kern="1200" dirty="0" smtClean="0">
                <a:solidFill>
                  <a:srgbClr val="44546A"/>
                </a:solidFill>
                <a:latin typeface="Calibri" panose="020F0502020204030204"/>
                <a:ea typeface="+mn-ea"/>
                <a:cs typeface="+mn-cs"/>
              </a:rPr>
              <a:t>There is a tension between isolating and meeting everyday needs (e.g. shopping</a:t>
            </a:r>
            <a:r>
              <a:rPr lang="en-GB" sz="2000" kern="1200" dirty="0">
                <a:solidFill>
                  <a:srgbClr val="44546A"/>
                </a:solidFill>
                <a:latin typeface="Calibri" panose="020F0502020204030204"/>
                <a:ea typeface="+mn-ea"/>
                <a:cs typeface="+mn-cs"/>
              </a:rPr>
              <a:t>, caring responsibilities etc</a:t>
            </a:r>
            <a:r>
              <a:rPr lang="en-GB" sz="2000" kern="1200" dirty="0" smtClean="0">
                <a:solidFill>
                  <a:srgbClr val="44546A"/>
                </a:solidFill>
                <a:latin typeface="Calibri" panose="020F0502020204030204"/>
                <a:ea typeface="+mn-ea"/>
                <a:cs typeface="+mn-cs"/>
              </a:rPr>
              <a:t>.).</a:t>
            </a:r>
          </a:p>
          <a:p>
            <a:pPr marL="457200" indent="-457200" algn="just">
              <a:buFont typeface="+mj-lt"/>
              <a:buAutoNum type="arabicPeriod"/>
            </a:pPr>
            <a:endParaRPr lang="en-GB" sz="2000" kern="1200" dirty="0" smtClean="0">
              <a:solidFill>
                <a:srgbClr val="44546A"/>
              </a:solidFill>
              <a:latin typeface="Calibri" panose="020F0502020204030204"/>
              <a:ea typeface="+mn-ea"/>
              <a:cs typeface="+mn-cs"/>
            </a:endParaRPr>
          </a:p>
          <a:p>
            <a:pPr marL="457200" indent="-457200" algn="just">
              <a:buFont typeface="+mj-lt"/>
              <a:buAutoNum type="arabicPeriod"/>
            </a:pPr>
            <a:r>
              <a:rPr lang="en-GB" sz="2000" kern="1200" dirty="0">
                <a:solidFill>
                  <a:srgbClr val="44546A"/>
                </a:solidFill>
                <a:latin typeface="Calibri" panose="020F0502020204030204"/>
                <a:ea typeface="+mn-ea"/>
                <a:cs typeface="+mn-cs"/>
              </a:rPr>
              <a:t>R</a:t>
            </a:r>
            <a:r>
              <a:rPr lang="en-GB" sz="2000" kern="1200" dirty="0" smtClean="0">
                <a:solidFill>
                  <a:srgbClr val="44546A"/>
                </a:solidFill>
                <a:latin typeface="Calibri" panose="020F0502020204030204"/>
                <a:ea typeface="+mn-ea"/>
                <a:cs typeface="+mn-cs"/>
              </a:rPr>
              <a:t>eluctance to get tested is linked to concerns over the impact on earnings and job security of isolating.</a:t>
            </a:r>
            <a:endParaRPr lang="en-GB" sz="2000" kern="1200" dirty="0">
              <a:solidFill>
                <a:srgbClr val="44546A"/>
              </a:solidFill>
              <a:latin typeface="Calibri" panose="020F0502020204030204"/>
              <a:ea typeface="+mn-ea"/>
              <a:cs typeface="+mn-cs"/>
            </a:endParaRPr>
          </a:p>
          <a:p>
            <a:pPr lvl="0"/>
            <a:endParaRPr lang="en-GB" sz="1800" dirty="0">
              <a:solidFill>
                <a:schemeClr val="tx1"/>
              </a:solidFill>
            </a:endParaRPr>
          </a:p>
          <a:p>
            <a:pPr lvl="0"/>
            <a:endParaRPr lang="en-GB" sz="1800" dirty="0">
              <a:solidFill>
                <a:schemeClr val="tx1"/>
              </a:solidFill>
            </a:endParaRPr>
          </a:p>
        </p:txBody>
      </p:sp>
    </p:spTree>
    <p:extLst>
      <p:ext uri="{BB962C8B-B14F-4D97-AF65-F5344CB8AC3E}">
        <p14:creationId xmlns:p14="http://schemas.microsoft.com/office/powerpoint/2010/main" val="19829190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186C7-8747-4C44-AA60-4231096C9583}"/>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011900D3-5DD9-714C-A043-C22774ACAA74}"/>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7E5C1170-6B63-B744-B8A3-CC59371461AC}"/>
              </a:ext>
            </a:extLst>
          </p:cNvPr>
          <p:cNvSpPr>
            <a:spLocks noGrp="1"/>
          </p:cNvSpPr>
          <p:nvPr>
            <p:ph type="body" idx="2"/>
          </p:nvPr>
        </p:nvSpPr>
        <p:spPr/>
        <p:txBody>
          <a:bodyPr/>
          <a:lstStyle/>
          <a:p>
            <a:endParaRPr lang="en-US"/>
          </a:p>
        </p:txBody>
      </p:sp>
      <p:pic>
        <p:nvPicPr>
          <p:cNvPr id="6" name="Picture 5" descr="Graphical user interface, text, application&#10;&#10;Description automatically generated">
            <a:extLst>
              <a:ext uri="{FF2B5EF4-FFF2-40B4-BE49-F238E27FC236}">
                <a16:creationId xmlns:a16="http://schemas.microsoft.com/office/drawing/2014/main" id="{F5C7033A-F35C-5346-8435-650117B21196}"/>
              </a:ext>
            </a:extLst>
          </p:cNvPr>
          <p:cNvPicPr>
            <a:picLocks noChangeAspect="1"/>
          </p:cNvPicPr>
          <p:nvPr/>
        </p:nvPicPr>
        <p:blipFill>
          <a:blip r:embed="rId3"/>
          <a:stretch>
            <a:fillRect/>
          </a:stretch>
        </p:blipFill>
        <p:spPr>
          <a:xfrm>
            <a:off x="0" y="0"/>
            <a:ext cx="9144000" cy="6852242"/>
          </a:xfrm>
          <a:prstGeom prst="rect">
            <a:avLst/>
          </a:prstGeom>
        </p:spPr>
      </p:pic>
      <p:sp>
        <p:nvSpPr>
          <p:cNvPr id="9" name="TextBox 8"/>
          <p:cNvSpPr txBox="1"/>
          <p:nvPr/>
        </p:nvSpPr>
        <p:spPr>
          <a:xfrm>
            <a:off x="193040" y="328785"/>
            <a:ext cx="6705600" cy="646331"/>
          </a:xfrm>
          <a:prstGeom prst="rect">
            <a:avLst/>
          </a:prstGeom>
          <a:noFill/>
        </p:spPr>
        <p:txBody>
          <a:bodyPr wrap="square" rtlCol="0">
            <a:spAutoFit/>
          </a:bodyPr>
          <a:lstStyle/>
          <a:p>
            <a:pPr lvl="0">
              <a:buClrTx/>
            </a:pPr>
            <a:r>
              <a:rPr lang="en-GB" sz="3600" b="1" kern="1200" dirty="0">
                <a:solidFill>
                  <a:prstClr val="white"/>
                </a:solidFill>
                <a:latin typeface="Calibri" panose="020F0502020204030204"/>
                <a:ea typeface="+mn-ea"/>
                <a:cs typeface="+mn-cs"/>
              </a:rPr>
              <a:t>Next steps</a:t>
            </a:r>
          </a:p>
        </p:txBody>
      </p:sp>
      <p:sp>
        <p:nvSpPr>
          <p:cNvPr id="7" name="Rectangle 6"/>
          <p:cNvSpPr/>
          <p:nvPr/>
        </p:nvSpPr>
        <p:spPr>
          <a:xfrm>
            <a:off x="193040" y="1536633"/>
            <a:ext cx="8778432" cy="4708981"/>
          </a:xfrm>
          <a:prstGeom prst="rect">
            <a:avLst/>
          </a:prstGeom>
        </p:spPr>
        <p:txBody>
          <a:bodyPr wrap="square">
            <a:spAutoFit/>
          </a:bodyPr>
          <a:lstStyle/>
          <a:p>
            <a:pPr algn="just"/>
            <a:r>
              <a:rPr lang="en-GB" sz="2000" b="1" kern="1200" dirty="0">
                <a:solidFill>
                  <a:srgbClr val="44546A"/>
                </a:solidFill>
                <a:latin typeface="Calibri" panose="020F0502020204030204"/>
                <a:ea typeface="+mn-ea"/>
              </a:rPr>
              <a:t>Action is needed at both national and local levels</a:t>
            </a:r>
            <a:r>
              <a:rPr lang="en-GB" sz="2000" b="1" kern="1200" dirty="0" smtClean="0">
                <a:solidFill>
                  <a:srgbClr val="44546A"/>
                </a:solidFill>
                <a:latin typeface="Calibri" panose="020F0502020204030204"/>
                <a:ea typeface="+mn-ea"/>
              </a:rPr>
              <a:t>:</a:t>
            </a:r>
          </a:p>
          <a:p>
            <a:pPr algn="just"/>
            <a:endParaRPr lang="en-GB" sz="2000" b="1" kern="1200" dirty="0">
              <a:solidFill>
                <a:srgbClr val="44546A"/>
              </a:solidFill>
              <a:latin typeface="Calibri" panose="020F0502020204030204"/>
              <a:ea typeface="+mn-ea"/>
            </a:endParaRPr>
          </a:p>
          <a:p>
            <a:pPr marL="342900" indent="-342900">
              <a:buFont typeface="Arial" panose="020B0604020202020204" pitchFamily="34" charset="0"/>
              <a:buChar char="•"/>
            </a:pPr>
            <a:r>
              <a:rPr lang="en-GB" sz="2000" kern="1200" dirty="0" smtClean="0">
                <a:solidFill>
                  <a:srgbClr val="44546A"/>
                </a:solidFill>
                <a:latin typeface="Calibri" panose="020F0502020204030204"/>
                <a:ea typeface="+mn-ea"/>
              </a:rPr>
              <a:t>Job </a:t>
            </a:r>
            <a:r>
              <a:rPr lang="en-GB" sz="2000" kern="1200" dirty="0">
                <a:solidFill>
                  <a:srgbClr val="44546A"/>
                </a:solidFill>
                <a:latin typeface="Calibri" panose="020F0502020204030204"/>
                <a:ea typeface="+mn-ea"/>
              </a:rPr>
              <a:t>security needs to be improved and all residents should expect to have the living </a:t>
            </a:r>
            <a:r>
              <a:rPr lang="en-GB" sz="2000" kern="1200" dirty="0" smtClean="0">
                <a:solidFill>
                  <a:srgbClr val="44546A"/>
                </a:solidFill>
                <a:latin typeface="Calibri" panose="020F0502020204030204"/>
                <a:ea typeface="+mn-ea"/>
              </a:rPr>
              <a:t>wage.</a:t>
            </a:r>
            <a:endParaRPr lang="en-GB" sz="2000" kern="1200" dirty="0">
              <a:solidFill>
                <a:srgbClr val="44546A"/>
              </a:solidFill>
              <a:latin typeface="Calibri" panose="020F0502020204030204"/>
              <a:ea typeface="+mn-ea"/>
            </a:endParaRPr>
          </a:p>
          <a:p>
            <a:endParaRPr lang="en-GB" sz="2000" kern="1200" dirty="0">
              <a:solidFill>
                <a:srgbClr val="44546A"/>
              </a:solidFill>
              <a:latin typeface="Calibri" panose="020F0502020204030204"/>
              <a:ea typeface="+mn-ea"/>
            </a:endParaRPr>
          </a:p>
          <a:p>
            <a:pPr marL="342900" indent="-342900">
              <a:buFont typeface="Arial" panose="020B0604020202020204" pitchFamily="34" charset="0"/>
              <a:buChar char="•"/>
            </a:pPr>
            <a:r>
              <a:rPr lang="en-GB" sz="2000" kern="1200" dirty="0">
                <a:solidFill>
                  <a:srgbClr val="44546A"/>
                </a:solidFill>
                <a:latin typeface="Calibri" panose="020F0502020204030204"/>
                <a:ea typeface="+mn-ea"/>
              </a:rPr>
              <a:t>The national support payment to isolate should be in line with the Furlough scheme (i.e. 80% of salary or £500 whichever is the higher </a:t>
            </a:r>
            <a:r>
              <a:rPr lang="en-GB" sz="2000" kern="1200" dirty="0" smtClean="0">
                <a:solidFill>
                  <a:srgbClr val="44546A"/>
                </a:solidFill>
                <a:latin typeface="Calibri" panose="020F0502020204030204"/>
                <a:ea typeface="+mn-ea"/>
              </a:rPr>
              <a:t>amount). </a:t>
            </a:r>
            <a:r>
              <a:rPr lang="en-GB" sz="2000" b="1" kern="1200" dirty="0">
                <a:solidFill>
                  <a:srgbClr val="44546A"/>
                </a:solidFill>
                <a:latin typeface="Calibri" panose="020F0502020204030204"/>
                <a:ea typeface="+mn-ea"/>
              </a:rPr>
              <a:t>A</a:t>
            </a:r>
            <a:r>
              <a:rPr lang="en-GB" sz="2000" b="1" kern="1200" dirty="0" smtClean="0">
                <a:solidFill>
                  <a:srgbClr val="44546A"/>
                </a:solidFill>
                <a:latin typeface="Calibri" panose="020F0502020204030204"/>
                <a:ea typeface="+mn-ea"/>
              </a:rPr>
              <a:t> narrow conversation about eligibility of the support payment is insufficient. </a:t>
            </a:r>
          </a:p>
          <a:p>
            <a:endParaRPr lang="en-GB" sz="2000" kern="1200" dirty="0" smtClean="0">
              <a:solidFill>
                <a:srgbClr val="44546A"/>
              </a:solidFill>
              <a:latin typeface="Calibri" panose="020F0502020204030204"/>
              <a:ea typeface="+mn-ea"/>
            </a:endParaRPr>
          </a:p>
          <a:p>
            <a:pPr marL="342900" lvl="0" indent="-342900">
              <a:buFont typeface="Arial" panose="020B0604020202020204" pitchFamily="34" charset="0"/>
              <a:buChar char="•"/>
            </a:pPr>
            <a:r>
              <a:rPr lang="en-GB" sz="2000" kern="1200" dirty="0" smtClean="0">
                <a:solidFill>
                  <a:srgbClr val="44546A"/>
                </a:solidFill>
                <a:latin typeface="Calibri" panose="020F0502020204030204"/>
                <a:ea typeface="+mn-ea"/>
              </a:rPr>
              <a:t>A </a:t>
            </a:r>
            <a:r>
              <a:rPr lang="en-GB" sz="2000" kern="1200" dirty="0">
                <a:solidFill>
                  <a:srgbClr val="44546A"/>
                </a:solidFill>
                <a:latin typeface="Calibri" panose="020F0502020204030204"/>
                <a:ea typeface="+mn-ea"/>
              </a:rPr>
              <a:t>locally run Self Isolation Support Service would </a:t>
            </a:r>
            <a:r>
              <a:rPr lang="en-GB" sz="2000" kern="1200" dirty="0" smtClean="0">
                <a:solidFill>
                  <a:srgbClr val="44546A"/>
                </a:solidFill>
                <a:latin typeface="Calibri" panose="020F0502020204030204"/>
                <a:ea typeface="+mn-ea"/>
              </a:rPr>
              <a:t>ensure that all </a:t>
            </a:r>
            <a:r>
              <a:rPr lang="en-GB" sz="2000" kern="1200" dirty="0">
                <a:solidFill>
                  <a:srgbClr val="44546A"/>
                </a:solidFill>
                <a:latin typeface="Calibri" panose="020F0502020204030204"/>
                <a:ea typeface="+mn-ea"/>
              </a:rPr>
              <a:t>positive cases receive regular welfare calls to </a:t>
            </a:r>
            <a:r>
              <a:rPr lang="en-GB" sz="2000" kern="1200" dirty="0" smtClean="0">
                <a:solidFill>
                  <a:srgbClr val="44546A"/>
                </a:solidFill>
                <a:latin typeface="Calibri" panose="020F0502020204030204"/>
                <a:ea typeface="+mn-ea"/>
              </a:rPr>
              <a:t>give </a:t>
            </a:r>
            <a:r>
              <a:rPr lang="en-GB" sz="2000" kern="1200" dirty="0">
                <a:solidFill>
                  <a:srgbClr val="44546A"/>
                </a:solidFill>
                <a:latin typeface="Calibri" panose="020F0502020204030204"/>
                <a:ea typeface="+mn-ea"/>
              </a:rPr>
              <a:t>advice </a:t>
            </a:r>
            <a:r>
              <a:rPr lang="en-GB" sz="2000" kern="1200" dirty="0" smtClean="0">
                <a:solidFill>
                  <a:srgbClr val="44546A"/>
                </a:solidFill>
                <a:latin typeface="Calibri" panose="020F0502020204030204"/>
                <a:ea typeface="+mn-ea"/>
              </a:rPr>
              <a:t>and link to </a:t>
            </a:r>
            <a:r>
              <a:rPr lang="en-GB" sz="2000" kern="1200" dirty="0">
                <a:solidFill>
                  <a:srgbClr val="44546A"/>
                </a:solidFill>
                <a:latin typeface="Calibri" panose="020F0502020204030204"/>
                <a:ea typeface="+mn-ea"/>
              </a:rPr>
              <a:t>support (incl. mental health support services, Newham Food </a:t>
            </a:r>
            <a:r>
              <a:rPr lang="en-GB" sz="2000" kern="1200" dirty="0" smtClean="0">
                <a:solidFill>
                  <a:srgbClr val="44546A"/>
                </a:solidFill>
                <a:latin typeface="Calibri" panose="020F0502020204030204"/>
                <a:ea typeface="+mn-ea"/>
              </a:rPr>
              <a:t>Alliance, Befriending </a:t>
            </a:r>
            <a:r>
              <a:rPr lang="en-GB" sz="2000" kern="1200" dirty="0">
                <a:solidFill>
                  <a:srgbClr val="44546A"/>
                </a:solidFill>
                <a:latin typeface="Calibri" panose="020F0502020204030204"/>
                <a:ea typeface="+mn-ea"/>
              </a:rPr>
              <a:t>Service etc</a:t>
            </a:r>
            <a:r>
              <a:rPr lang="en-GB" sz="2000" kern="1200" dirty="0" smtClean="0">
                <a:solidFill>
                  <a:srgbClr val="44546A"/>
                </a:solidFill>
                <a:latin typeface="Calibri" panose="020F0502020204030204"/>
                <a:ea typeface="+mn-ea"/>
              </a:rPr>
              <a:t>.).</a:t>
            </a:r>
          </a:p>
          <a:p>
            <a:pPr marL="342900" lvl="0" indent="-342900">
              <a:buFont typeface="Arial" panose="020B0604020202020204" pitchFamily="34" charset="0"/>
              <a:buChar char="•"/>
            </a:pPr>
            <a:endParaRPr lang="en-GB" sz="2000" kern="1200" dirty="0">
              <a:solidFill>
                <a:srgbClr val="44546A"/>
              </a:solidFill>
              <a:latin typeface="Calibri" panose="020F0502020204030204"/>
              <a:ea typeface="+mn-ea"/>
            </a:endParaRPr>
          </a:p>
          <a:p>
            <a:r>
              <a:rPr lang="en-GB" sz="2000" b="1" kern="1200" dirty="0">
                <a:solidFill>
                  <a:srgbClr val="44546A"/>
                </a:solidFill>
                <a:latin typeface="Calibri" panose="020F0502020204030204"/>
                <a:ea typeface="+mn-ea"/>
              </a:rPr>
              <a:t>Similar insights could be gathered across the country to improve the scale and validity of the </a:t>
            </a:r>
            <a:r>
              <a:rPr lang="en-GB" sz="2000" b="1" kern="1200" dirty="0" smtClean="0">
                <a:solidFill>
                  <a:srgbClr val="44546A"/>
                </a:solidFill>
                <a:latin typeface="Calibri" panose="020F0502020204030204"/>
                <a:ea typeface="+mn-ea"/>
              </a:rPr>
              <a:t>findings.</a:t>
            </a:r>
            <a:endParaRPr lang="en-GB" sz="2000" b="1" kern="1200" dirty="0">
              <a:solidFill>
                <a:srgbClr val="44546A"/>
              </a:solidFill>
              <a:latin typeface="Calibri" panose="020F0502020204030204"/>
              <a:ea typeface="+mn-ea"/>
            </a:endParaRPr>
          </a:p>
        </p:txBody>
      </p:sp>
    </p:spTree>
    <p:extLst>
      <p:ext uri="{BB962C8B-B14F-4D97-AF65-F5344CB8AC3E}">
        <p14:creationId xmlns:p14="http://schemas.microsoft.com/office/powerpoint/2010/main" val="2963732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13EE5-19A3-4246-932A-32C163CBC7E8}"/>
              </a:ext>
            </a:extLst>
          </p:cNvPr>
          <p:cNvSpPr>
            <a:spLocks noGrp="1"/>
          </p:cNvSpPr>
          <p:nvPr>
            <p:ph type="title"/>
          </p:nvPr>
        </p:nvSpPr>
        <p:spPr/>
        <p:txBody>
          <a:bodyPr/>
          <a:lstStyle/>
          <a:p>
            <a:endParaRPr lang="en-US"/>
          </a:p>
        </p:txBody>
      </p:sp>
      <p:pic>
        <p:nvPicPr>
          <p:cNvPr id="6" name="Picture 5" descr="A picture containing text&#10;&#10;Description automatically generated">
            <a:extLst>
              <a:ext uri="{FF2B5EF4-FFF2-40B4-BE49-F238E27FC236}">
                <a16:creationId xmlns:a16="http://schemas.microsoft.com/office/drawing/2014/main" id="{39874114-BE1B-F146-9AA7-3E366EBDEA55}"/>
              </a:ext>
            </a:extLst>
          </p:cNvPr>
          <p:cNvPicPr>
            <a:picLocks noChangeAspect="1"/>
          </p:cNvPicPr>
          <p:nvPr/>
        </p:nvPicPr>
        <p:blipFill>
          <a:blip r:embed="rId3"/>
          <a:stretch>
            <a:fillRect/>
          </a:stretch>
        </p:blipFill>
        <p:spPr>
          <a:xfrm>
            <a:off x="0" y="-60621"/>
            <a:ext cx="9144000" cy="6852242"/>
          </a:xfrm>
          <a:prstGeom prst="rect">
            <a:avLst/>
          </a:prstGeom>
        </p:spPr>
      </p:pic>
      <p:sp>
        <p:nvSpPr>
          <p:cNvPr id="3" name="TextBox 2"/>
          <p:cNvSpPr txBox="1"/>
          <p:nvPr/>
        </p:nvSpPr>
        <p:spPr>
          <a:xfrm>
            <a:off x="966159" y="2703780"/>
            <a:ext cx="7194430" cy="707886"/>
          </a:xfrm>
          <a:prstGeom prst="rect">
            <a:avLst/>
          </a:prstGeom>
          <a:noFill/>
        </p:spPr>
        <p:txBody>
          <a:bodyPr wrap="square" rtlCol="0">
            <a:spAutoFit/>
          </a:bodyPr>
          <a:lstStyle/>
          <a:p>
            <a:r>
              <a:rPr lang="en-GB" sz="4000" b="1" kern="1200" dirty="0">
                <a:solidFill>
                  <a:srgbClr val="44546A"/>
                </a:solidFill>
                <a:latin typeface="Calibri Light" panose="020F0302020204030204"/>
                <a:ea typeface="+mj-ea"/>
                <a:cs typeface="+mj-cs"/>
              </a:rPr>
              <a:t>Rapid testing and isolation support </a:t>
            </a:r>
          </a:p>
        </p:txBody>
      </p:sp>
    </p:spTree>
    <p:extLst>
      <p:ext uri="{BB962C8B-B14F-4D97-AF65-F5344CB8AC3E}">
        <p14:creationId xmlns:p14="http://schemas.microsoft.com/office/powerpoint/2010/main" val="37209763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0C066-9A7F-704A-84AC-D587DEAFFDDA}"/>
              </a:ext>
            </a:extLst>
          </p:cNvPr>
          <p:cNvSpPr>
            <a:spLocks noGrp="1"/>
          </p:cNvSpPr>
          <p:nvPr>
            <p:ph type="title"/>
          </p:nvPr>
        </p:nvSpPr>
        <p:spPr/>
        <p:txBody>
          <a:bodyPr/>
          <a:lstStyle/>
          <a:p>
            <a:endParaRPr lang="en-US"/>
          </a:p>
        </p:txBody>
      </p:sp>
      <p:pic>
        <p:nvPicPr>
          <p:cNvPr id="4" name="Picture 3" descr="A picture containing text&#10;&#10;Description automatically generated">
            <a:extLst>
              <a:ext uri="{FF2B5EF4-FFF2-40B4-BE49-F238E27FC236}">
                <a16:creationId xmlns:a16="http://schemas.microsoft.com/office/drawing/2014/main" id="{AE866C32-D831-E54D-86B7-8134B025F4C9}"/>
              </a:ext>
            </a:extLst>
          </p:cNvPr>
          <p:cNvPicPr>
            <a:picLocks noChangeAspect="1"/>
          </p:cNvPicPr>
          <p:nvPr/>
        </p:nvPicPr>
        <p:blipFill>
          <a:blip r:embed="rId3"/>
          <a:stretch>
            <a:fillRect/>
          </a:stretch>
        </p:blipFill>
        <p:spPr>
          <a:xfrm>
            <a:off x="0" y="-297"/>
            <a:ext cx="9144000" cy="6852242"/>
          </a:xfrm>
          <a:prstGeom prst="rect">
            <a:avLst/>
          </a:prstGeom>
        </p:spPr>
      </p:pic>
      <p:sp>
        <p:nvSpPr>
          <p:cNvPr id="3" name="TextBox 2"/>
          <p:cNvSpPr txBox="1"/>
          <p:nvPr/>
        </p:nvSpPr>
        <p:spPr>
          <a:xfrm>
            <a:off x="52333" y="1397675"/>
            <a:ext cx="9039333" cy="4801314"/>
          </a:xfrm>
          <a:prstGeom prst="rect">
            <a:avLst/>
          </a:prstGeom>
          <a:noFill/>
        </p:spPr>
        <p:txBody>
          <a:bodyPr wrap="square" rtlCol="0">
            <a:spAutoFit/>
          </a:bodyPr>
          <a:lstStyle/>
          <a:p>
            <a:pPr lvl="0">
              <a:buClrTx/>
            </a:pPr>
            <a:r>
              <a:rPr lang="en-GB" sz="1800" b="1" kern="1200" dirty="0">
                <a:solidFill>
                  <a:srgbClr val="44546A"/>
                </a:solidFill>
                <a:latin typeface="Calibri" panose="020F0502020204030204"/>
                <a:ea typeface="+mn-ea"/>
                <a:cs typeface="+mn-cs"/>
              </a:rPr>
              <a:t>We know that isolation is really difficult but it is very important to stop the spread </a:t>
            </a:r>
            <a:r>
              <a:rPr lang="en-GB" sz="1800" b="1" kern="1200" dirty="0" smtClean="0">
                <a:solidFill>
                  <a:srgbClr val="44546A"/>
                </a:solidFill>
                <a:latin typeface="Calibri" panose="020F0502020204030204"/>
                <a:ea typeface="+mn-ea"/>
                <a:cs typeface="+mn-cs"/>
              </a:rPr>
              <a:t>COVID-19.</a:t>
            </a:r>
            <a:endParaRPr lang="en-GB" sz="1800" b="1" kern="1200" dirty="0">
              <a:solidFill>
                <a:srgbClr val="44546A"/>
              </a:solidFill>
              <a:latin typeface="Calibri" panose="020F0502020204030204"/>
              <a:ea typeface="+mn-ea"/>
              <a:cs typeface="+mn-cs"/>
            </a:endParaRPr>
          </a:p>
          <a:p>
            <a:pPr lvl="0">
              <a:buClrTx/>
            </a:pPr>
            <a:endParaRPr lang="en-GB" sz="1800" b="1" kern="1200" dirty="0" smtClean="0">
              <a:solidFill>
                <a:srgbClr val="44546A"/>
              </a:solidFill>
              <a:latin typeface="Calibri" panose="020F0502020204030204"/>
              <a:ea typeface="+mn-ea"/>
              <a:cs typeface="+mn-cs"/>
            </a:endParaRPr>
          </a:p>
          <a:p>
            <a:pPr lvl="0">
              <a:buClrTx/>
            </a:pPr>
            <a:r>
              <a:rPr lang="en-GB" sz="1800" b="1" kern="1200" dirty="0" smtClean="0">
                <a:solidFill>
                  <a:srgbClr val="44546A"/>
                </a:solidFill>
                <a:latin typeface="Calibri" panose="020F0502020204030204"/>
                <a:ea typeface="+mn-ea"/>
                <a:cs typeface="+mn-cs"/>
              </a:rPr>
              <a:t>Newham </a:t>
            </a:r>
            <a:r>
              <a:rPr lang="en-GB" sz="1800" b="1" kern="1200" dirty="0">
                <a:solidFill>
                  <a:srgbClr val="44546A"/>
                </a:solidFill>
                <a:latin typeface="Calibri" panose="020F0502020204030204"/>
                <a:ea typeface="+mn-ea"/>
                <a:cs typeface="+mn-cs"/>
              </a:rPr>
              <a:t>COVID-19 helpline has provides information and support to help residents isolate. This includes advice about accessing: </a:t>
            </a:r>
          </a:p>
          <a:p>
            <a:pPr lvl="0">
              <a:buClrTx/>
            </a:pPr>
            <a:r>
              <a:rPr lang="en-GB" sz="1800" kern="1200" dirty="0" smtClean="0">
                <a:solidFill>
                  <a:srgbClr val="44546A"/>
                </a:solidFill>
                <a:latin typeface="Calibri" panose="020F0502020204030204"/>
                <a:ea typeface="+mn-ea"/>
                <a:cs typeface="+mn-cs"/>
              </a:rPr>
              <a:t>Getting </a:t>
            </a:r>
            <a:r>
              <a:rPr lang="en-GB" sz="1800" kern="1200" dirty="0">
                <a:solidFill>
                  <a:srgbClr val="44546A"/>
                </a:solidFill>
                <a:latin typeface="Calibri" panose="020F0502020204030204"/>
                <a:ea typeface="+mn-ea"/>
                <a:cs typeface="+mn-cs"/>
              </a:rPr>
              <a:t>tested</a:t>
            </a:r>
          </a:p>
          <a:p>
            <a:pPr lvl="0">
              <a:buClrTx/>
            </a:pPr>
            <a:r>
              <a:rPr lang="en-GB" sz="1800" kern="1200" dirty="0">
                <a:solidFill>
                  <a:srgbClr val="44546A"/>
                </a:solidFill>
                <a:latin typeface="Calibri" panose="020F0502020204030204"/>
                <a:ea typeface="+mn-ea"/>
                <a:cs typeface="+mn-cs"/>
              </a:rPr>
              <a:t>Healthcare</a:t>
            </a:r>
          </a:p>
          <a:p>
            <a:pPr lvl="0">
              <a:buClrTx/>
            </a:pPr>
            <a:r>
              <a:rPr lang="en-GB" sz="1800" kern="1200" dirty="0">
                <a:solidFill>
                  <a:srgbClr val="44546A"/>
                </a:solidFill>
                <a:latin typeface="Calibri" panose="020F0502020204030204"/>
                <a:ea typeface="+mn-ea"/>
                <a:cs typeface="+mn-cs"/>
              </a:rPr>
              <a:t>Food</a:t>
            </a:r>
          </a:p>
          <a:p>
            <a:pPr lvl="0">
              <a:buClrTx/>
            </a:pPr>
            <a:r>
              <a:rPr lang="en-GB" sz="1800" kern="1200" dirty="0">
                <a:solidFill>
                  <a:srgbClr val="44546A"/>
                </a:solidFill>
                <a:latin typeface="Calibri" panose="020F0502020204030204"/>
                <a:ea typeface="+mn-ea"/>
                <a:cs typeface="+mn-cs"/>
              </a:rPr>
              <a:t>Financial support</a:t>
            </a:r>
          </a:p>
          <a:p>
            <a:pPr lvl="0">
              <a:buClrTx/>
            </a:pPr>
            <a:r>
              <a:rPr lang="en-GB" sz="1800" kern="1200" dirty="0">
                <a:solidFill>
                  <a:srgbClr val="44546A"/>
                </a:solidFill>
                <a:latin typeface="Calibri" panose="020F0502020204030204"/>
                <a:ea typeface="+mn-ea"/>
                <a:cs typeface="+mn-cs"/>
              </a:rPr>
              <a:t>Befriending services</a:t>
            </a:r>
          </a:p>
          <a:p>
            <a:pPr lvl="0">
              <a:buClrTx/>
            </a:pPr>
            <a:r>
              <a:rPr lang="en-GB" sz="1800" kern="1200" dirty="0">
                <a:solidFill>
                  <a:srgbClr val="44546A"/>
                </a:solidFill>
                <a:latin typeface="Calibri" panose="020F0502020204030204"/>
                <a:ea typeface="+mn-ea"/>
                <a:cs typeface="+mn-cs"/>
              </a:rPr>
              <a:t>Help to isolate if you can’t at home</a:t>
            </a:r>
          </a:p>
          <a:p>
            <a:pPr lvl="0">
              <a:buClrTx/>
            </a:pPr>
            <a:endParaRPr lang="en-GB" sz="1800" b="1" kern="1200" dirty="0">
              <a:solidFill>
                <a:srgbClr val="44546A"/>
              </a:solidFill>
              <a:latin typeface="Calibri" panose="020F0502020204030204"/>
              <a:ea typeface="+mn-ea"/>
              <a:cs typeface="+mn-cs"/>
            </a:endParaRPr>
          </a:p>
          <a:p>
            <a:pPr lvl="0">
              <a:buClrTx/>
            </a:pPr>
            <a:r>
              <a:rPr lang="en-GB" sz="1800" b="1" kern="1200" dirty="0">
                <a:solidFill>
                  <a:srgbClr val="44546A"/>
                </a:solidFill>
                <a:latin typeface="Calibri" panose="020F0502020204030204"/>
                <a:ea typeface="+mn-ea"/>
                <a:cs typeface="+mn-cs"/>
              </a:rPr>
              <a:t>For advice and support, call: </a:t>
            </a:r>
          </a:p>
          <a:p>
            <a:pPr lvl="0">
              <a:buClrTx/>
            </a:pPr>
            <a:r>
              <a:rPr lang="en-GB" sz="1800" kern="1200" dirty="0">
                <a:solidFill>
                  <a:srgbClr val="44546A"/>
                </a:solidFill>
                <a:latin typeface="Calibri" panose="020F0502020204030204"/>
                <a:ea typeface="+mn-ea"/>
                <a:cs typeface="+mn-cs"/>
              </a:rPr>
              <a:t>020 7473 9711 (9am-7pm, 7 days a week)</a:t>
            </a:r>
          </a:p>
          <a:p>
            <a:pPr lvl="0">
              <a:buClrTx/>
            </a:pPr>
            <a:r>
              <a:rPr lang="en-GB" sz="1800" kern="1200" dirty="0">
                <a:solidFill>
                  <a:srgbClr val="44546A"/>
                </a:solidFill>
                <a:latin typeface="Calibri" panose="020F0502020204030204"/>
                <a:ea typeface="+mn-ea"/>
                <a:cs typeface="+mn-cs"/>
              </a:rPr>
              <a:t>covidhelp@community-links.org </a:t>
            </a:r>
          </a:p>
          <a:p>
            <a:pPr lvl="0">
              <a:buClrTx/>
            </a:pPr>
            <a:endParaRPr lang="en-GB" sz="1800" b="1" kern="1200" dirty="0">
              <a:solidFill>
                <a:srgbClr val="44546A"/>
              </a:solidFill>
              <a:latin typeface="Calibri" panose="020F0502020204030204"/>
              <a:ea typeface="+mn-ea"/>
              <a:cs typeface="+mn-cs"/>
            </a:endParaRPr>
          </a:p>
          <a:p>
            <a:pPr lvl="0">
              <a:buClrTx/>
            </a:pPr>
            <a:r>
              <a:rPr lang="en-GB" sz="1800" b="1" kern="1200" dirty="0">
                <a:solidFill>
                  <a:srgbClr val="44546A"/>
                </a:solidFill>
                <a:latin typeface="Calibri" panose="020F0502020204030204"/>
                <a:ea typeface="+mn-ea"/>
                <a:cs typeface="+mn-cs"/>
              </a:rPr>
              <a:t>Newham will work hard to get translation or interpreting support so that everyone can access the </a:t>
            </a:r>
            <a:r>
              <a:rPr lang="en-GB" sz="1800" b="1" kern="1200" dirty="0" smtClean="0">
                <a:solidFill>
                  <a:srgbClr val="44546A"/>
                </a:solidFill>
                <a:latin typeface="Calibri" panose="020F0502020204030204"/>
                <a:ea typeface="+mn-ea"/>
                <a:cs typeface="+mn-cs"/>
              </a:rPr>
              <a:t>help</a:t>
            </a:r>
            <a:endParaRPr lang="en-GB" sz="1800" b="1" kern="1200" dirty="0">
              <a:solidFill>
                <a:srgbClr val="44546A"/>
              </a:solidFill>
              <a:latin typeface="Calibri" panose="020F0502020204030204"/>
              <a:ea typeface="+mn-ea"/>
              <a:cs typeface="+mn-cs"/>
            </a:endParaRPr>
          </a:p>
        </p:txBody>
      </p:sp>
      <p:sp>
        <p:nvSpPr>
          <p:cNvPr id="5" name="TextBox 4"/>
          <p:cNvSpPr txBox="1"/>
          <p:nvPr/>
        </p:nvSpPr>
        <p:spPr>
          <a:xfrm>
            <a:off x="52333" y="477589"/>
            <a:ext cx="9039333" cy="646331"/>
          </a:xfrm>
          <a:prstGeom prst="rect">
            <a:avLst/>
          </a:prstGeom>
          <a:noFill/>
        </p:spPr>
        <p:txBody>
          <a:bodyPr wrap="square" rtlCol="0">
            <a:spAutoFit/>
          </a:bodyPr>
          <a:lstStyle/>
          <a:p>
            <a:r>
              <a:rPr lang="en-GB" sz="3600" b="1" kern="1200" dirty="0" smtClean="0">
                <a:solidFill>
                  <a:prstClr val="white"/>
                </a:solidFill>
                <a:latin typeface="Calibri" panose="020F0502020204030204"/>
                <a:ea typeface="+mn-ea"/>
                <a:cs typeface="+mn-cs"/>
              </a:rPr>
              <a:t>Newham can help you</a:t>
            </a:r>
            <a:endParaRPr lang="en-GB" sz="3600" b="1" kern="1200" dirty="0">
              <a:solidFill>
                <a:prstClr val="white"/>
              </a:solidFill>
              <a:latin typeface="Calibri" panose="020F0502020204030204"/>
              <a:ea typeface="+mn-ea"/>
              <a:cs typeface="+mn-cs"/>
            </a:endParaRPr>
          </a:p>
        </p:txBody>
      </p:sp>
    </p:spTree>
    <p:extLst>
      <p:ext uri="{BB962C8B-B14F-4D97-AF65-F5344CB8AC3E}">
        <p14:creationId xmlns:p14="http://schemas.microsoft.com/office/powerpoint/2010/main" val="20493790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F9FF9-B6F4-DD45-9100-A683558B2AE4}"/>
              </a:ext>
            </a:extLst>
          </p:cNvPr>
          <p:cNvSpPr>
            <a:spLocks noGrp="1"/>
          </p:cNvSpPr>
          <p:nvPr>
            <p:ph type="title"/>
          </p:nvPr>
        </p:nvSpPr>
        <p:spPr/>
        <p:txBody>
          <a:bodyPr/>
          <a:lstStyle/>
          <a:p>
            <a:endParaRPr lang="en-US"/>
          </a:p>
        </p:txBody>
      </p:sp>
      <p:pic>
        <p:nvPicPr>
          <p:cNvPr id="4" name="Picture 3" descr="Graphical user interface, text, application&#10;&#10;Description automatically generated">
            <a:extLst>
              <a:ext uri="{FF2B5EF4-FFF2-40B4-BE49-F238E27FC236}">
                <a16:creationId xmlns:a16="http://schemas.microsoft.com/office/drawing/2014/main" id="{3A4B21E6-BA8C-7B48-A2B4-ECC75B3A9FCC}"/>
              </a:ext>
            </a:extLst>
          </p:cNvPr>
          <p:cNvPicPr>
            <a:picLocks noChangeAspect="1"/>
          </p:cNvPicPr>
          <p:nvPr/>
        </p:nvPicPr>
        <p:blipFill>
          <a:blip r:embed="rId3"/>
          <a:stretch>
            <a:fillRect/>
          </a:stretch>
        </p:blipFill>
        <p:spPr>
          <a:xfrm>
            <a:off x="0" y="2879"/>
            <a:ext cx="9144000" cy="6852242"/>
          </a:xfrm>
          <a:prstGeom prst="rect">
            <a:avLst/>
          </a:prstGeom>
        </p:spPr>
      </p:pic>
      <p:sp>
        <p:nvSpPr>
          <p:cNvPr id="3" name="TextBox 2"/>
          <p:cNvSpPr txBox="1"/>
          <p:nvPr/>
        </p:nvSpPr>
        <p:spPr>
          <a:xfrm>
            <a:off x="163519" y="593366"/>
            <a:ext cx="732421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GB" sz="3600" b="1" kern="1200" dirty="0" smtClean="0">
                <a:solidFill>
                  <a:prstClr val="white"/>
                </a:solidFill>
                <a:latin typeface="Calibri" panose="020F0502020204030204"/>
                <a:ea typeface="+mn-ea"/>
              </a:rPr>
              <a:t>Rapid Testing</a:t>
            </a:r>
            <a:endParaRPr kumimoji="0" lang="en-GB" sz="3600" b="1" i="0" u="none" strike="noStrike" kern="1200" cap="none" spc="0" normalizeH="0" baseline="0" noProof="0" dirty="0">
              <a:ln>
                <a:noFill/>
              </a:ln>
              <a:solidFill>
                <a:prstClr val="white"/>
              </a:solidFill>
              <a:effectLst/>
              <a:uLnTx/>
              <a:uFillTx/>
              <a:latin typeface="Calibri" panose="020F0502020204030204"/>
              <a:ea typeface="+mn-ea"/>
              <a:cs typeface="Arial"/>
              <a:sym typeface="Arial"/>
            </a:endParaRPr>
          </a:p>
        </p:txBody>
      </p:sp>
      <p:sp>
        <p:nvSpPr>
          <p:cNvPr id="7" name="TextBox 6"/>
          <p:cNvSpPr txBox="1"/>
          <p:nvPr/>
        </p:nvSpPr>
        <p:spPr>
          <a:xfrm>
            <a:off x="163519" y="1420200"/>
            <a:ext cx="8876964" cy="4524315"/>
          </a:xfrm>
          <a:prstGeom prst="rect">
            <a:avLst/>
          </a:prstGeom>
          <a:noFill/>
        </p:spPr>
        <p:txBody>
          <a:bodyPr wrap="square" rtlCol="0">
            <a:spAutoFit/>
          </a:bodyPr>
          <a:lstStyle/>
          <a:p>
            <a:pPr lvl="0" algn="just">
              <a:buClrTx/>
            </a:pPr>
            <a:r>
              <a:rPr lang="en-GB" sz="1800" b="1" kern="1200" dirty="0">
                <a:solidFill>
                  <a:srgbClr val="44546A"/>
                </a:solidFill>
                <a:latin typeface="Calibri" panose="020F0502020204030204"/>
                <a:ea typeface="+mn-ea"/>
              </a:rPr>
              <a:t>What?</a:t>
            </a:r>
            <a:r>
              <a:rPr lang="en-GB" sz="1800" kern="1200" dirty="0">
                <a:solidFill>
                  <a:srgbClr val="44546A"/>
                </a:solidFill>
                <a:latin typeface="Calibri" panose="020F0502020204030204"/>
                <a:ea typeface="+mn-ea"/>
              </a:rPr>
              <a:t> Newham has recently introduced rapid testing sites. Also known as community testing centres, or Lateral Flow Test (LFT) sites.</a:t>
            </a:r>
          </a:p>
          <a:p>
            <a:pPr lvl="0" algn="just">
              <a:buClrTx/>
            </a:pPr>
            <a:endParaRPr lang="en-GB" sz="1800" kern="1200" dirty="0">
              <a:solidFill>
                <a:srgbClr val="44546A"/>
              </a:solidFill>
              <a:latin typeface="Calibri" panose="020F0502020204030204"/>
              <a:ea typeface="+mn-ea"/>
            </a:endParaRPr>
          </a:p>
          <a:p>
            <a:pPr lvl="0" algn="just">
              <a:buClrTx/>
            </a:pPr>
            <a:r>
              <a:rPr lang="en-GB" sz="1800" b="1" kern="1200" dirty="0">
                <a:solidFill>
                  <a:srgbClr val="44546A"/>
                </a:solidFill>
                <a:latin typeface="Calibri" panose="020F0502020204030204"/>
                <a:ea typeface="+mn-ea"/>
              </a:rPr>
              <a:t>Why? </a:t>
            </a:r>
            <a:r>
              <a:rPr lang="en-GB" sz="1800" kern="1200" dirty="0">
                <a:solidFill>
                  <a:srgbClr val="44546A"/>
                </a:solidFill>
                <a:latin typeface="Calibri" panose="020F0502020204030204"/>
                <a:ea typeface="+mn-ea"/>
              </a:rPr>
              <a:t>We know that one in three people who have Covid-19 do not display any symptoms. Getting tested, even when you do not have symptoms, can help protect the people you love. </a:t>
            </a:r>
          </a:p>
          <a:p>
            <a:pPr lvl="0" algn="just">
              <a:buClrTx/>
            </a:pPr>
            <a:endParaRPr lang="en-GB" sz="1800" kern="1200" dirty="0">
              <a:solidFill>
                <a:srgbClr val="44546A"/>
              </a:solidFill>
              <a:latin typeface="Calibri" panose="020F0502020204030204"/>
              <a:ea typeface="+mn-ea"/>
            </a:endParaRPr>
          </a:p>
          <a:p>
            <a:pPr lvl="0" algn="just">
              <a:buClrTx/>
            </a:pPr>
            <a:r>
              <a:rPr lang="en-GB" sz="1800" b="1" kern="1200" dirty="0">
                <a:solidFill>
                  <a:srgbClr val="44546A"/>
                </a:solidFill>
                <a:latin typeface="Calibri" panose="020F0502020204030204"/>
                <a:ea typeface="+mn-ea"/>
              </a:rPr>
              <a:t>Who?</a:t>
            </a:r>
            <a:r>
              <a:rPr lang="en-GB" sz="1800" kern="1200" dirty="0">
                <a:solidFill>
                  <a:srgbClr val="44546A"/>
                </a:solidFill>
                <a:latin typeface="Calibri" panose="020F0502020204030204"/>
                <a:ea typeface="+mn-ea"/>
              </a:rPr>
              <a:t> We recommend you get tested if you:</a:t>
            </a:r>
          </a:p>
          <a:p>
            <a:pPr marL="285750" lvl="0" indent="-285750" algn="just">
              <a:buClrTx/>
              <a:buFont typeface="Arial" panose="020B0604020202020204" pitchFamily="34" charset="0"/>
              <a:buChar char="•"/>
            </a:pPr>
            <a:r>
              <a:rPr lang="en-GB" sz="1800" kern="1200" dirty="0">
                <a:solidFill>
                  <a:srgbClr val="44546A"/>
                </a:solidFill>
                <a:latin typeface="Calibri" panose="020F0502020204030204"/>
                <a:ea typeface="+mn-ea"/>
              </a:rPr>
              <a:t>care for others (paid or unpaid</a:t>
            </a:r>
            <a:r>
              <a:rPr lang="en-GB" sz="1800" kern="1200" dirty="0" smtClean="0">
                <a:solidFill>
                  <a:srgbClr val="44546A"/>
                </a:solidFill>
                <a:latin typeface="Calibri" panose="020F0502020204030204"/>
                <a:ea typeface="+mn-ea"/>
              </a:rPr>
              <a:t>)</a:t>
            </a:r>
            <a:r>
              <a:rPr lang="en-GB" sz="1800" kern="1200" dirty="0">
                <a:solidFill>
                  <a:srgbClr val="44546A"/>
                </a:solidFill>
                <a:latin typeface="Calibri" panose="020F0502020204030204"/>
                <a:ea typeface="+mn-ea"/>
              </a:rPr>
              <a:t> </a:t>
            </a:r>
          </a:p>
          <a:p>
            <a:pPr marL="285750" lvl="0" indent="-285750" algn="just">
              <a:buClrTx/>
              <a:buFont typeface="Arial" panose="020B0604020202020204" pitchFamily="34" charset="0"/>
              <a:buChar char="•"/>
            </a:pPr>
            <a:r>
              <a:rPr lang="en-GB" sz="1800" kern="1200" dirty="0">
                <a:solidFill>
                  <a:srgbClr val="44546A"/>
                </a:solidFill>
                <a:latin typeface="Calibri" panose="020F0502020204030204"/>
                <a:ea typeface="+mn-ea"/>
              </a:rPr>
              <a:t>live in overcrowded households </a:t>
            </a:r>
          </a:p>
          <a:p>
            <a:pPr marL="285750" lvl="0" indent="-285750" algn="just">
              <a:buClrTx/>
              <a:buFont typeface="Arial" panose="020B0604020202020204" pitchFamily="34" charset="0"/>
              <a:buChar char="•"/>
            </a:pPr>
            <a:r>
              <a:rPr lang="en-GB" sz="1800" kern="1200" dirty="0">
                <a:solidFill>
                  <a:srgbClr val="44546A"/>
                </a:solidFill>
                <a:latin typeface="Calibri" panose="020F0502020204030204"/>
                <a:ea typeface="+mn-ea"/>
              </a:rPr>
              <a:t>live with someone who has a long term condition or has been asked to shield</a:t>
            </a:r>
          </a:p>
          <a:p>
            <a:pPr marL="285750" lvl="0" indent="-285750" algn="just">
              <a:buClrTx/>
              <a:buFont typeface="Arial" panose="020B0604020202020204" pitchFamily="34" charset="0"/>
              <a:buChar char="•"/>
            </a:pPr>
            <a:r>
              <a:rPr lang="en-GB" sz="1800" kern="1200" dirty="0">
                <a:solidFill>
                  <a:srgbClr val="44546A"/>
                </a:solidFill>
                <a:latin typeface="Calibri" panose="020F0502020204030204"/>
                <a:ea typeface="+mn-ea"/>
              </a:rPr>
              <a:t>have to leave the house for work or </a:t>
            </a:r>
            <a:r>
              <a:rPr lang="en-GB" sz="1800" kern="1200" dirty="0" smtClean="0">
                <a:solidFill>
                  <a:srgbClr val="44546A"/>
                </a:solidFill>
                <a:latin typeface="Calibri" panose="020F0502020204030204"/>
                <a:ea typeface="+mn-ea"/>
              </a:rPr>
              <a:t>volunteering</a:t>
            </a:r>
            <a:endParaRPr lang="en-GB" sz="1800" kern="1200" dirty="0">
              <a:solidFill>
                <a:srgbClr val="44546A"/>
              </a:solidFill>
              <a:latin typeface="Calibri" panose="020F0502020204030204"/>
              <a:ea typeface="+mn-ea"/>
            </a:endParaRPr>
          </a:p>
          <a:p>
            <a:pPr lvl="0" algn="just">
              <a:buClrTx/>
            </a:pPr>
            <a:endParaRPr lang="en-GB" sz="1800" kern="1200" dirty="0">
              <a:solidFill>
                <a:srgbClr val="44546A"/>
              </a:solidFill>
              <a:latin typeface="Calibri" panose="020F0502020204030204"/>
              <a:ea typeface="+mn-ea"/>
            </a:endParaRPr>
          </a:p>
          <a:p>
            <a:pPr lvl="0" algn="just">
              <a:buClrTx/>
            </a:pPr>
            <a:r>
              <a:rPr lang="en-GB" sz="1800" kern="1200" dirty="0">
                <a:solidFill>
                  <a:srgbClr val="44546A"/>
                </a:solidFill>
                <a:latin typeface="Calibri" panose="020F0502020204030204"/>
                <a:ea typeface="+mn-ea"/>
              </a:rPr>
              <a:t>You do not have to be a Newham resident to get tested if you work in the borough. </a:t>
            </a:r>
            <a:endParaRPr lang="en-GB" sz="1800" kern="1200" dirty="0" smtClean="0">
              <a:solidFill>
                <a:srgbClr val="44546A"/>
              </a:solidFill>
              <a:latin typeface="Calibri" panose="020F0502020204030204"/>
              <a:ea typeface="+mn-ea"/>
            </a:endParaRPr>
          </a:p>
          <a:p>
            <a:pPr lvl="0" algn="just">
              <a:buClrTx/>
            </a:pPr>
            <a:endParaRPr lang="en-GB" sz="1800" kern="1200" dirty="0">
              <a:solidFill>
                <a:srgbClr val="44546A"/>
              </a:solidFill>
              <a:latin typeface="Calibri" panose="020F0502020204030204"/>
              <a:ea typeface="+mn-ea"/>
            </a:endParaRPr>
          </a:p>
          <a:p>
            <a:pPr lvl="0" algn="just">
              <a:buClrTx/>
            </a:pPr>
            <a:r>
              <a:rPr lang="en-GB" sz="1800" b="1" kern="1200" dirty="0">
                <a:solidFill>
                  <a:srgbClr val="44546A"/>
                </a:solidFill>
                <a:latin typeface="Calibri" panose="020F0502020204030204"/>
                <a:ea typeface="+mn-ea"/>
              </a:rPr>
              <a:t>How?</a:t>
            </a:r>
            <a:r>
              <a:rPr lang="en-GB" sz="1800" kern="1200" dirty="0">
                <a:solidFill>
                  <a:srgbClr val="44546A"/>
                </a:solidFill>
                <a:latin typeface="Calibri" panose="020F0502020204030204"/>
                <a:ea typeface="+mn-ea"/>
              </a:rPr>
              <a:t> Book online via our Council webpage. Search ‘Newham rapid testing’. </a:t>
            </a:r>
          </a:p>
          <a:p>
            <a:pPr lvl="0" algn="just">
              <a:buClrTx/>
            </a:pPr>
            <a:r>
              <a:rPr lang="en-GB" sz="1800" kern="1200" dirty="0">
                <a:solidFill>
                  <a:srgbClr val="44546A"/>
                </a:solidFill>
                <a:latin typeface="Calibri" panose="020F0502020204030204"/>
                <a:ea typeface="+mn-ea"/>
              </a:rPr>
              <a:t>We recommend testing twice a week, three days apart</a:t>
            </a:r>
            <a:r>
              <a:rPr lang="en-GB" sz="1800" kern="1200" dirty="0" smtClean="0">
                <a:solidFill>
                  <a:srgbClr val="44546A"/>
                </a:solidFill>
                <a:latin typeface="Calibri" panose="020F0502020204030204"/>
                <a:ea typeface="+mn-ea"/>
              </a:rPr>
              <a:t>.</a:t>
            </a:r>
            <a:endParaRPr lang="en-GB" sz="1800" kern="1200" dirty="0">
              <a:solidFill>
                <a:srgbClr val="44546A"/>
              </a:solidFill>
              <a:latin typeface="Calibri" panose="020F0502020204030204"/>
              <a:ea typeface="+mn-ea"/>
            </a:endParaRPr>
          </a:p>
        </p:txBody>
      </p:sp>
    </p:spTree>
    <p:extLst>
      <p:ext uri="{BB962C8B-B14F-4D97-AF65-F5344CB8AC3E}">
        <p14:creationId xmlns:p14="http://schemas.microsoft.com/office/powerpoint/2010/main" val="20111709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B439E-7617-5740-A337-F0E87739A40D}"/>
              </a:ext>
            </a:extLst>
          </p:cNvPr>
          <p:cNvSpPr>
            <a:spLocks noGrp="1"/>
          </p:cNvSpPr>
          <p:nvPr>
            <p:ph type="title"/>
          </p:nvPr>
        </p:nvSpPr>
        <p:spPr/>
        <p:txBody>
          <a:bodyPr/>
          <a:lstStyle/>
          <a:p>
            <a:endParaRPr lang="en-US"/>
          </a:p>
        </p:txBody>
      </p:sp>
      <p:pic>
        <p:nvPicPr>
          <p:cNvPr id="4" name="Picture 3" descr="A yellow rectangle with text&#10;&#10;Description automatically generated with low confidence">
            <a:extLst>
              <a:ext uri="{FF2B5EF4-FFF2-40B4-BE49-F238E27FC236}">
                <a16:creationId xmlns:a16="http://schemas.microsoft.com/office/drawing/2014/main" id="{AE7E1C8A-F3E9-C243-B039-BA4DB542940B}"/>
              </a:ext>
            </a:extLst>
          </p:cNvPr>
          <p:cNvPicPr>
            <a:picLocks noChangeAspect="1"/>
          </p:cNvPicPr>
          <p:nvPr/>
        </p:nvPicPr>
        <p:blipFill>
          <a:blip r:embed="rId2"/>
          <a:stretch>
            <a:fillRect/>
          </a:stretch>
        </p:blipFill>
        <p:spPr>
          <a:xfrm>
            <a:off x="19994" y="5758"/>
            <a:ext cx="9144000" cy="6852242"/>
          </a:xfrm>
          <a:prstGeom prst="rect">
            <a:avLst/>
          </a:prstGeom>
        </p:spPr>
      </p:pic>
      <p:sp>
        <p:nvSpPr>
          <p:cNvPr id="3" name="TextBox 2"/>
          <p:cNvSpPr txBox="1"/>
          <p:nvPr/>
        </p:nvSpPr>
        <p:spPr>
          <a:xfrm>
            <a:off x="19994" y="651950"/>
            <a:ext cx="695456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GB" sz="3600" b="1" kern="1200" dirty="0" smtClean="0">
                <a:solidFill>
                  <a:prstClr val="white"/>
                </a:solidFill>
                <a:latin typeface="Calibri" panose="020F0502020204030204"/>
                <a:ea typeface="+mn-ea"/>
              </a:rPr>
              <a:t>Where are the rapid test sites?</a:t>
            </a:r>
            <a:endParaRPr kumimoji="0" lang="en-GB" sz="3600" b="1" i="0" u="none" strike="noStrike" kern="1200" cap="none" spc="0" normalizeH="0" baseline="0" noProof="0" dirty="0">
              <a:ln>
                <a:noFill/>
              </a:ln>
              <a:solidFill>
                <a:prstClr val="white"/>
              </a:solidFill>
              <a:effectLst/>
              <a:uLnTx/>
              <a:uFillTx/>
              <a:latin typeface="Calibri" panose="020F0502020204030204"/>
              <a:ea typeface="+mn-ea"/>
              <a:cs typeface="Arial"/>
              <a:sym typeface="Arial"/>
            </a:endParaRPr>
          </a:p>
        </p:txBody>
      </p:sp>
      <p:sp>
        <p:nvSpPr>
          <p:cNvPr id="5" name="TextBox 4"/>
          <p:cNvSpPr txBox="1"/>
          <p:nvPr/>
        </p:nvSpPr>
        <p:spPr>
          <a:xfrm>
            <a:off x="133709" y="1415450"/>
            <a:ext cx="8876581" cy="5078313"/>
          </a:xfrm>
          <a:prstGeom prst="rect">
            <a:avLst/>
          </a:prstGeom>
          <a:noFill/>
        </p:spPr>
        <p:txBody>
          <a:bodyPr wrap="square" rtlCol="0">
            <a:spAutoFit/>
          </a:bodyPr>
          <a:lstStyle/>
          <a:p>
            <a:r>
              <a:rPr lang="en-GB" sz="1800" kern="1200" dirty="0">
                <a:solidFill>
                  <a:srgbClr val="44546A"/>
                </a:solidFill>
                <a:latin typeface="Calibri" panose="020F0502020204030204"/>
                <a:ea typeface="+mn-ea"/>
              </a:rPr>
              <a:t>Rapid Covid-19 testing is available for people </a:t>
            </a:r>
            <a:r>
              <a:rPr lang="en-GB" sz="1800" b="1" kern="1200" dirty="0">
                <a:solidFill>
                  <a:srgbClr val="44546A"/>
                </a:solidFill>
                <a:latin typeface="Calibri" panose="020F0502020204030204"/>
                <a:ea typeface="+mn-ea"/>
              </a:rPr>
              <a:t>without symptoms </a:t>
            </a:r>
            <a:r>
              <a:rPr lang="en-GB" sz="1800" kern="1200" dirty="0">
                <a:solidFill>
                  <a:srgbClr val="44546A"/>
                </a:solidFill>
                <a:latin typeface="Calibri" panose="020F0502020204030204"/>
                <a:ea typeface="+mn-ea"/>
              </a:rPr>
              <a:t>at the following sites 7 days a week, from 10am-7pm:</a:t>
            </a:r>
          </a:p>
          <a:p>
            <a:endParaRPr lang="en-GB" sz="1800" kern="1200" dirty="0">
              <a:solidFill>
                <a:srgbClr val="44546A"/>
              </a:solidFill>
              <a:latin typeface="Calibri" panose="020F0502020204030204"/>
              <a:ea typeface="+mn-ea"/>
            </a:endParaRPr>
          </a:p>
          <a:p>
            <a:r>
              <a:rPr lang="en-GB" sz="1800" b="1" kern="1200" dirty="0">
                <a:solidFill>
                  <a:srgbClr val="44546A"/>
                </a:solidFill>
                <a:latin typeface="Calibri" panose="020F0502020204030204"/>
                <a:ea typeface="+mn-ea"/>
              </a:rPr>
              <a:t>Vicarage Lane Community Centre</a:t>
            </a:r>
            <a:r>
              <a:rPr lang="en-GB" sz="1800" kern="1200" dirty="0">
                <a:solidFill>
                  <a:srgbClr val="44546A"/>
                </a:solidFill>
                <a:latin typeface="Calibri" panose="020F0502020204030204"/>
                <a:ea typeface="+mn-ea"/>
              </a:rPr>
              <a:t>, </a:t>
            </a:r>
            <a:r>
              <a:rPr lang="en-GB" sz="1800" kern="1200" dirty="0" err="1">
                <a:solidFill>
                  <a:srgbClr val="44546A"/>
                </a:solidFill>
                <a:latin typeface="Calibri" panose="020F0502020204030204"/>
                <a:ea typeface="+mn-ea"/>
              </a:rPr>
              <a:t>Govier</a:t>
            </a:r>
            <a:r>
              <a:rPr lang="en-GB" sz="1800" kern="1200" dirty="0">
                <a:solidFill>
                  <a:srgbClr val="44546A"/>
                </a:solidFill>
                <a:latin typeface="Calibri" panose="020F0502020204030204"/>
                <a:ea typeface="+mn-ea"/>
              </a:rPr>
              <a:t> Close, E15 4HW</a:t>
            </a:r>
          </a:p>
          <a:p>
            <a:r>
              <a:rPr lang="en-GB" sz="1800" b="1" kern="1200" dirty="0">
                <a:solidFill>
                  <a:srgbClr val="44546A"/>
                </a:solidFill>
                <a:latin typeface="Calibri" panose="020F0502020204030204"/>
                <a:ea typeface="+mn-ea"/>
              </a:rPr>
              <a:t>Katherine Road Community Centre</a:t>
            </a:r>
            <a:r>
              <a:rPr lang="en-GB" sz="1800" kern="1200" dirty="0">
                <a:solidFill>
                  <a:srgbClr val="44546A"/>
                </a:solidFill>
                <a:latin typeface="Calibri" panose="020F0502020204030204"/>
                <a:ea typeface="+mn-ea"/>
              </a:rPr>
              <a:t>, 254 Katherine Road, E7 8PN</a:t>
            </a:r>
          </a:p>
          <a:p>
            <a:r>
              <a:rPr lang="en-GB" sz="1800" b="1" kern="1200" dirty="0">
                <a:solidFill>
                  <a:srgbClr val="44546A"/>
                </a:solidFill>
                <a:latin typeface="Calibri" panose="020F0502020204030204"/>
                <a:ea typeface="+mn-ea"/>
              </a:rPr>
              <a:t>Jack Cornwall Community Centre</a:t>
            </a:r>
            <a:r>
              <a:rPr lang="en-GB" sz="1800" kern="1200" dirty="0">
                <a:solidFill>
                  <a:srgbClr val="44546A"/>
                </a:solidFill>
                <a:latin typeface="Calibri" panose="020F0502020204030204"/>
                <a:ea typeface="+mn-ea"/>
              </a:rPr>
              <a:t>, Jack Cornwall Street, E12 5NN</a:t>
            </a:r>
          </a:p>
          <a:p>
            <a:r>
              <a:rPr lang="en-GB" sz="1800" b="1" kern="1200" dirty="0" err="1">
                <a:solidFill>
                  <a:srgbClr val="44546A"/>
                </a:solidFill>
                <a:latin typeface="Calibri" panose="020F0502020204030204"/>
                <a:ea typeface="+mn-ea"/>
              </a:rPr>
              <a:t>Jeyes</a:t>
            </a:r>
            <a:r>
              <a:rPr lang="en-GB" sz="1800" b="1" kern="1200" dirty="0">
                <a:solidFill>
                  <a:srgbClr val="44546A"/>
                </a:solidFill>
                <a:latin typeface="Calibri" panose="020F0502020204030204"/>
                <a:ea typeface="+mn-ea"/>
              </a:rPr>
              <a:t> Community Centre</a:t>
            </a:r>
            <a:r>
              <a:rPr lang="en-GB" sz="1800" kern="1200" dirty="0">
                <a:solidFill>
                  <a:srgbClr val="44546A"/>
                </a:solidFill>
                <a:latin typeface="Calibri" panose="020F0502020204030204"/>
                <a:ea typeface="+mn-ea"/>
              </a:rPr>
              <a:t>, 1 James Close, E13 9BB</a:t>
            </a:r>
          </a:p>
          <a:p>
            <a:r>
              <a:rPr lang="en-GB" sz="1800" b="1" kern="1200" dirty="0">
                <a:solidFill>
                  <a:srgbClr val="44546A"/>
                </a:solidFill>
                <a:latin typeface="Calibri" panose="020F0502020204030204"/>
                <a:ea typeface="+mn-ea"/>
              </a:rPr>
              <a:t>Ascot Community Centre</a:t>
            </a:r>
            <a:r>
              <a:rPr lang="en-GB" sz="1800" kern="1200" dirty="0">
                <a:solidFill>
                  <a:srgbClr val="44546A"/>
                </a:solidFill>
                <a:latin typeface="Calibri" panose="020F0502020204030204"/>
                <a:ea typeface="+mn-ea"/>
              </a:rPr>
              <a:t>, Hermit Road, E16 4PL</a:t>
            </a:r>
          </a:p>
          <a:p>
            <a:r>
              <a:rPr lang="en-GB" sz="1800" b="1" kern="1200" dirty="0" err="1">
                <a:solidFill>
                  <a:srgbClr val="44546A"/>
                </a:solidFill>
                <a:latin typeface="Calibri" panose="020F0502020204030204"/>
                <a:ea typeface="+mn-ea"/>
              </a:rPr>
              <a:t>Durning</a:t>
            </a:r>
            <a:r>
              <a:rPr lang="en-GB" sz="1800" b="1" kern="1200" dirty="0">
                <a:solidFill>
                  <a:srgbClr val="44546A"/>
                </a:solidFill>
                <a:latin typeface="Calibri" panose="020F0502020204030204"/>
                <a:ea typeface="+mn-ea"/>
              </a:rPr>
              <a:t> Hall Community Centre</a:t>
            </a:r>
            <a:r>
              <a:rPr lang="en-GB" sz="1800" kern="1200" dirty="0">
                <a:solidFill>
                  <a:srgbClr val="44546A"/>
                </a:solidFill>
                <a:latin typeface="Calibri" panose="020F0502020204030204"/>
                <a:ea typeface="+mn-ea"/>
              </a:rPr>
              <a:t>, Earlham Grove, E7 98B</a:t>
            </a:r>
          </a:p>
          <a:p>
            <a:r>
              <a:rPr lang="en-GB" sz="1800" b="1" kern="1200" dirty="0">
                <a:solidFill>
                  <a:srgbClr val="44546A"/>
                </a:solidFill>
                <a:latin typeface="Calibri" panose="020F0502020204030204"/>
                <a:ea typeface="+mn-ea"/>
              </a:rPr>
              <a:t>St Luke’s Church, 6A </a:t>
            </a:r>
            <a:r>
              <a:rPr lang="en-GB" sz="1800" b="1" kern="1200" dirty="0" err="1">
                <a:solidFill>
                  <a:srgbClr val="44546A"/>
                </a:solidFill>
                <a:latin typeface="Calibri" panose="020F0502020204030204"/>
                <a:ea typeface="+mn-ea"/>
              </a:rPr>
              <a:t>Ruscoe</a:t>
            </a:r>
            <a:r>
              <a:rPr lang="en-GB" sz="1800" b="1" kern="1200" dirty="0">
                <a:solidFill>
                  <a:srgbClr val="44546A"/>
                </a:solidFill>
                <a:latin typeface="Calibri" panose="020F0502020204030204"/>
                <a:ea typeface="+mn-ea"/>
              </a:rPr>
              <a:t> Rd</a:t>
            </a:r>
            <a:r>
              <a:rPr lang="en-GB" sz="1800" kern="1200" dirty="0">
                <a:solidFill>
                  <a:srgbClr val="44546A"/>
                </a:solidFill>
                <a:latin typeface="Calibri" panose="020F0502020204030204"/>
                <a:ea typeface="+mn-ea"/>
              </a:rPr>
              <a:t>, E16 1JB</a:t>
            </a:r>
          </a:p>
          <a:p>
            <a:r>
              <a:rPr lang="en-GB" sz="1800" b="1" kern="1200" dirty="0">
                <a:solidFill>
                  <a:srgbClr val="44546A"/>
                </a:solidFill>
                <a:latin typeface="Calibri" panose="020F0502020204030204"/>
                <a:ea typeface="+mn-ea"/>
              </a:rPr>
              <a:t>Bonny Downs Well Community Centre</a:t>
            </a:r>
            <a:r>
              <a:rPr lang="en-GB" sz="1800" kern="1200" dirty="0">
                <a:solidFill>
                  <a:srgbClr val="44546A"/>
                </a:solidFill>
                <a:latin typeface="Calibri" panose="020F0502020204030204"/>
                <a:ea typeface="+mn-ea"/>
              </a:rPr>
              <a:t>, 49 Vicarage Lane, E6 6DQ</a:t>
            </a:r>
          </a:p>
          <a:p>
            <a:r>
              <a:rPr lang="en-GB" sz="1800" b="1" kern="1200" dirty="0">
                <a:solidFill>
                  <a:srgbClr val="44546A"/>
                </a:solidFill>
                <a:latin typeface="Calibri" panose="020F0502020204030204"/>
                <a:ea typeface="+mn-ea"/>
              </a:rPr>
              <a:t>North Woolwich Adult Learning Zone</a:t>
            </a:r>
            <a:r>
              <a:rPr lang="en-GB" sz="1800" kern="1200" dirty="0">
                <a:solidFill>
                  <a:srgbClr val="44546A"/>
                </a:solidFill>
                <a:latin typeface="Calibri" panose="020F0502020204030204"/>
                <a:ea typeface="+mn-ea"/>
              </a:rPr>
              <a:t>, 78 Albert Rd, Royal Docks, E16 </a:t>
            </a:r>
            <a:r>
              <a:rPr lang="en-GB" sz="1800" kern="1200" dirty="0" smtClean="0">
                <a:solidFill>
                  <a:srgbClr val="44546A"/>
                </a:solidFill>
                <a:latin typeface="Calibri" panose="020F0502020204030204"/>
                <a:ea typeface="+mn-ea"/>
              </a:rPr>
              <a:t>2DY</a:t>
            </a:r>
          </a:p>
          <a:p>
            <a:endParaRPr lang="en-GB" sz="1800" kern="1200" dirty="0" smtClean="0">
              <a:solidFill>
                <a:srgbClr val="44546A"/>
              </a:solidFill>
              <a:latin typeface="Calibri" panose="020F0502020204030204"/>
              <a:ea typeface="+mn-ea"/>
            </a:endParaRPr>
          </a:p>
          <a:p>
            <a:pPr lvl="0">
              <a:spcBef>
                <a:spcPct val="0"/>
              </a:spcBef>
            </a:pPr>
            <a:r>
              <a:rPr lang="en-GB" altLang="en-US" sz="1800" kern="1200" dirty="0">
                <a:solidFill>
                  <a:srgbClr val="44546A"/>
                </a:solidFill>
                <a:latin typeface="Calibri" panose="020F0502020204030204"/>
                <a:ea typeface="+mn-ea"/>
              </a:rPr>
              <a:t>You do not have to be a Newham resident to get tested if you work in the borough. </a:t>
            </a:r>
          </a:p>
          <a:p>
            <a:pPr lvl="0">
              <a:spcBef>
                <a:spcPct val="0"/>
              </a:spcBef>
            </a:pPr>
            <a:endParaRPr lang="en-GB" altLang="en-US" sz="1800" kern="1200" dirty="0">
              <a:solidFill>
                <a:srgbClr val="44546A"/>
              </a:solidFill>
              <a:latin typeface="Calibri" panose="020F0502020204030204"/>
              <a:ea typeface="+mn-ea"/>
            </a:endParaRPr>
          </a:p>
          <a:p>
            <a:pPr lvl="0">
              <a:spcBef>
                <a:spcPct val="0"/>
              </a:spcBef>
            </a:pPr>
            <a:r>
              <a:rPr lang="en-GB" altLang="en-US" sz="1800" b="1" kern="1200" dirty="0">
                <a:solidFill>
                  <a:srgbClr val="44546A"/>
                </a:solidFill>
                <a:latin typeface="Calibri" panose="020F0502020204030204"/>
                <a:ea typeface="+mn-ea"/>
              </a:rPr>
              <a:t>For information on rapid testing sites in the borough that you live in, </a:t>
            </a:r>
            <a:r>
              <a:rPr lang="en-GB" altLang="en-US" sz="1800" b="1" dirty="0">
                <a:latin typeface="Arial" panose="020B0604020202020204" pitchFamily="34" charset="0"/>
                <a:hlinkClick r:id="rId3"/>
              </a:rPr>
              <a:t>click here</a:t>
            </a:r>
            <a:r>
              <a:rPr lang="en-GB" altLang="en-US" sz="1800" b="1" dirty="0">
                <a:latin typeface="Arial" panose="020B0604020202020204" pitchFamily="34" charset="0"/>
              </a:rPr>
              <a:t>.</a:t>
            </a:r>
          </a:p>
          <a:p>
            <a:endParaRPr lang="en-GB" sz="1800" kern="1200" dirty="0" smtClean="0">
              <a:solidFill>
                <a:srgbClr val="44546A"/>
              </a:solidFill>
              <a:latin typeface="Calibri" panose="020F0502020204030204"/>
              <a:ea typeface="+mn-ea"/>
            </a:endParaRPr>
          </a:p>
          <a:p>
            <a:endParaRPr lang="en-GB" sz="1800" kern="1200" dirty="0">
              <a:solidFill>
                <a:srgbClr val="44546A"/>
              </a:solidFill>
              <a:latin typeface="Calibri" panose="020F0502020204030204"/>
              <a:ea typeface="+mn-ea"/>
            </a:endParaRPr>
          </a:p>
        </p:txBody>
      </p:sp>
    </p:spTree>
    <p:extLst>
      <p:ext uri="{BB962C8B-B14F-4D97-AF65-F5344CB8AC3E}">
        <p14:creationId xmlns:p14="http://schemas.microsoft.com/office/powerpoint/2010/main" val="22775890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13EE5-19A3-4246-932A-32C163CBC7E8}"/>
              </a:ext>
            </a:extLst>
          </p:cNvPr>
          <p:cNvSpPr>
            <a:spLocks noGrp="1"/>
          </p:cNvSpPr>
          <p:nvPr>
            <p:ph type="title"/>
          </p:nvPr>
        </p:nvSpPr>
        <p:spPr/>
        <p:txBody>
          <a:bodyPr/>
          <a:lstStyle/>
          <a:p>
            <a:endParaRPr lang="en-US"/>
          </a:p>
        </p:txBody>
      </p:sp>
      <p:pic>
        <p:nvPicPr>
          <p:cNvPr id="4" name="Picture 3" descr="Graphical user interface, text, application&#10;&#10;Description automatically generated with medium confidence">
            <a:extLst>
              <a:ext uri="{FF2B5EF4-FFF2-40B4-BE49-F238E27FC236}">
                <a16:creationId xmlns:a16="http://schemas.microsoft.com/office/drawing/2014/main" id="{11CAA558-364B-7941-8BE8-016DFDD35CCB}"/>
              </a:ext>
            </a:extLst>
          </p:cNvPr>
          <p:cNvPicPr>
            <a:picLocks noChangeAspect="1"/>
          </p:cNvPicPr>
          <p:nvPr/>
        </p:nvPicPr>
        <p:blipFill>
          <a:blip r:embed="rId3"/>
          <a:stretch>
            <a:fillRect/>
          </a:stretch>
        </p:blipFill>
        <p:spPr>
          <a:xfrm>
            <a:off x="0" y="-68839"/>
            <a:ext cx="9144000" cy="6852242"/>
          </a:xfrm>
          <a:prstGeom prst="rect">
            <a:avLst/>
          </a:prstGeom>
        </p:spPr>
      </p:pic>
      <p:sp>
        <p:nvSpPr>
          <p:cNvPr id="3" name="TextBox 2"/>
          <p:cNvSpPr txBox="1"/>
          <p:nvPr/>
        </p:nvSpPr>
        <p:spPr>
          <a:xfrm>
            <a:off x="193040" y="111760"/>
            <a:ext cx="67056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GB" sz="3600" b="1" kern="1200" dirty="0" smtClean="0">
                <a:solidFill>
                  <a:prstClr val="white"/>
                </a:solidFill>
                <a:latin typeface="Calibri" panose="020F0502020204030204"/>
                <a:ea typeface="+mn-ea"/>
              </a:rPr>
              <a:t>Support during isolation</a:t>
            </a:r>
            <a:endParaRPr kumimoji="0" lang="en-GB" sz="3600" b="1" i="0" u="none" strike="noStrike" kern="1200" cap="none" spc="0" normalizeH="0" baseline="0" noProof="0" dirty="0">
              <a:ln>
                <a:noFill/>
              </a:ln>
              <a:solidFill>
                <a:prstClr val="white"/>
              </a:solidFill>
              <a:effectLst/>
              <a:uLnTx/>
              <a:uFillTx/>
              <a:latin typeface="Calibri" panose="020F0502020204030204"/>
              <a:ea typeface="+mn-ea"/>
              <a:cs typeface="Arial"/>
              <a:sym typeface="Arial"/>
            </a:endParaRPr>
          </a:p>
        </p:txBody>
      </p:sp>
      <p:sp>
        <p:nvSpPr>
          <p:cNvPr id="7" name="TextBox 6"/>
          <p:cNvSpPr txBox="1"/>
          <p:nvPr/>
        </p:nvSpPr>
        <p:spPr>
          <a:xfrm>
            <a:off x="0" y="1342132"/>
            <a:ext cx="9074989" cy="4801314"/>
          </a:xfrm>
          <a:prstGeom prst="rect">
            <a:avLst/>
          </a:prstGeom>
          <a:noFill/>
        </p:spPr>
        <p:txBody>
          <a:bodyPr wrap="square" rtlCol="0">
            <a:spAutoFit/>
          </a:bodyPr>
          <a:lstStyle/>
          <a:p>
            <a:pPr lvl="0" algn="just"/>
            <a:r>
              <a:rPr lang="en-GB" sz="1800" dirty="0"/>
              <a:t>I</a:t>
            </a:r>
            <a:r>
              <a:rPr lang="en-GB" sz="1800" dirty="0" smtClean="0"/>
              <a:t>solation </a:t>
            </a:r>
            <a:r>
              <a:rPr lang="en-GB" sz="1800" dirty="0"/>
              <a:t>is really difficult but it is very important to stop the spread of the virus.</a:t>
            </a:r>
          </a:p>
          <a:p>
            <a:pPr lvl="0" algn="just"/>
            <a:endParaRPr lang="en-GB" sz="1800" dirty="0"/>
          </a:p>
          <a:p>
            <a:pPr lvl="0" algn="just"/>
            <a:r>
              <a:rPr lang="en-GB" sz="1800" b="1" dirty="0"/>
              <a:t>Newham</a:t>
            </a:r>
            <a:r>
              <a:rPr lang="en-GB" sz="1800" dirty="0"/>
              <a:t> </a:t>
            </a:r>
            <a:r>
              <a:rPr lang="en-GB" sz="1800" b="1" dirty="0"/>
              <a:t>COVID-19 h</a:t>
            </a:r>
            <a:r>
              <a:rPr lang="en-GB" sz="1800" b="1" dirty="0" smtClean="0"/>
              <a:t>elpline </a:t>
            </a:r>
            <a:r>
              <a:rPr lang="en-GB" sz="1800" dirty="0" smtClean="0"/>
              <a:t>provides </a:t>
            </a:r>
            <a:r>
              <a:rPr lang="en-GB" sz="1800" dirty="0"/>
              <a:t>information and support to help residents isolate. This includes advice about accessing: </a:t>
            </a:r>
          </a:p>
          <a:p>
            <a:pPr lvl="0" algn="just"/>
            <a:endParaRPr lang="en-GB" sz="1800" dirty="0"/>
          </a:p>
          <a:p>
            <a:pPr marL="285750" lvl="0" indent="-285750" algn="just">
              <a:buFont typeface="Arial" panose="020B0604020202020204" pitchFamily="34" charset="0"/>
              <a:buChar char="•"/>
            </a:pPr>
            <a:r>
              <a:rPr lang="en-GB" sz="1800" dirty="0"/>
              <a:t>Getting tested</a:t>
            </a:r>
          </a:p>
          <a:p>
            <a:pPr marL="285750" lvl="0" indent="-285750" algn="just">
              <a:buFont typeface="Arial" panose="020B0604020202020204" pitchFamily="34" charset="0"/>
              <a:buChar char="•"/>
            </a:pPr>
            <a:r>
              <a:rPr lang="en-GB" sz="1800" dirty="0"/>
              <a:t>Healthcare</a:t>
            </a:r>
          </a:p>
          <a:p>
            <a:pPr marL="285750" lvl="0" indent="-285750" algn="just">
              <a:buFont typeface="Arial" panose="020B0604020202020204" pitchFamily="34" charset="0"/>
              <a:buChar char="•"/>
            </a:pPr>
            <a:r>
              <a:rPr lang="en-GB" sz="1800" dirty="0"/>
              <a:t>Food</a:t>
            </a:r>
          </a:p>
          <a:p>
            <a:pPr marL="285750" lvl="0" indent="-285750" algn="just">
              <a:buFont typeface="Arial" panose="020B0604020202020204" pitchFamily="34" charset="0"/>
              <a:buChar char="•"/>
            </a:pPr>
            <a:r>
              <a:rPr lang="en-GB" sz="1800" dirty="0"/>
              <a:t>Financial support</a:t>
            </a:r>
          </a:p>
          <a:p>
            <a:pPr marL="285750" lvl="0" indent="-285750" algn="just">
              <a:buFont typeface="Arial" panose="020B0604020202020204" pitchFamily="34" charset="0"/>
              <a:buChar char="•"/>
            </a:pPr>
            <a:r>
              <a:rPr lang="en-GB" sz="1800" dirty="0"/>
              <a:t>Befriending services</a:t>
            </a:r>
          </a:p>
          <a:p>
            <a:pPr marL="285750" lvl="0" indent="-285750" algn="just">
              <a:buFont typeface="Arial" panose="020B0604020202020204" pitchFamily="34" charset="0"/>
              <a:buChar char="•"/>
            </a:pPr>
            <a:r>
              <a:rPr lang="en-GB" sz="1800" dirty="0"/>
              <a:t>Help to isolate if you can’t at home</a:t>
            </a:r>
          </a:p>
          <a:p>
            <a:pPr lvl="0" algn="just"/>
            <a:endParaRPr lang="en-GB" sz="1800" dirty="0"/>
          </a:p>
          <a:p>
            <a:pPr lvl="0" algn="just"/>
            <a:r>
              <a:rPr lang="en-GB" sz="1800" b="1" dirty="0"/>
              <a:t>For advice and support, call: </a:t>
            </a:r>
            <a:r>
              <a:rPr lang="en-GB" sz="1800" dirty="0" smtClean="0"/>
              <a:t>020 </a:t>
            </a:r>
            <a:r>
              <a:rPr lang="en-GB" sz="1800" dirty="0"/>
              <a:t>7473 9711 (9am-7pm, 7 days a week)</a:t>
            </a:r>
          </a:p>
          <a:p>
            <a:pPr lvl="0" algn="just"/>
            <a:r>
              <a:rPr lang="en-GB" sz="1800" dirty="0" smtClean="0">
                <a:hlinkClick r:id="rId4"/>
              </a:rPr>
              <a:t>covidhelp@community-links.org</a:t>
            </a:r>
            <a:r>
              <a:rPr lang="en-GB" sz="1800" dirty="0" smtClean="0"/>
              <a:t>  </a:t>
            </a:r>
            <a:endParaRPr lang="en-GB" sz="1800" dirty="0"/>
          </a:p>
          <a:p>
            <a:pPr lvl="0" algn="just"/>
            <a:endParaRPr lang="en-GB" sz="1800" dirty="0"/>
          </a:p>
          <a:p>
            <a:pPr lvl="0" algn="just"/>
            <a:r>
              <a:rPr lang="en-GB" sz="1800" dirty="0"/>
              <a:t>Newham will work hard to get translation or interpreting support so that everyone can access the help</a:t>
            </a:r>
          </a:p>
        </p:txBody>
      </p:sp>
    </p:spTree>
    <p:extLst>
      <p:ext uri="{BB962C8B-B14F-4D97-AF65-F5344CB8AC3E}">
        <p14:creationId xmlns:p14="http://schemas.microsoft.com/office/powerpoint/2010/main" val="31105803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186C7-8747-4C44-AA60-4231096C9583}"/>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011900D3-5DD9-714C-A043-C22774ACAA74}"/>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7E5C1170-6B63-B744-B8A3-CC59371461AC}"/>
              </a:ext>
            </a:extLst>
          </p:cNvPr>
          <p:cNvSpPr>
            <a:spLocks noGrp="1"/>
          </p:cNvSpPr>
          <p:nvPr>
            <p:ph type="body" idx="2"/>
          </p:nvPr>
        </p:nvSpPr>
        <p:spPr/>
        <p:txBody>
          <a:bodyPr/>
          <a:lstStyle/>
          <a:p>
            <a:endParaRPr lang="en-US"/>
          </a:p>
        </p:txBody>
      </p:sp>
      <p:pic>
        <p:nvPicPr>
          <p:cNvPr id="6" name="Picture 5" descr="Graphical user interface, text, application&#10;&#10;Description automatically generated">
            <a:extLst>
              <a:ext uri="{FF2B5EF4-FFF2-40B4-BE49-F238E27FC236}">
                <a16:creationId xmlns:a16="http://schemas.microsoft.com/office/drawing/2014/main" id="{F5C7033A-F35C-5346-8435-650117B21196}"/>
              </a:ext>
            </a:extLst>
          </p:cNvPr>
          <p:cNvPicPr>
            <a:picLocks noChangeAspect="1"/>
          </p:cNvPicPr>
          <p:nvPr/>
        </p:nvPicPr>
        <p:blipFill>
          <a:blip r:embed="rId3"/>
          <a:stretch>
            <a:fillRect/>
          </a:stretch>
        </p:blipFill>
        <p:spPr>
          <a:xfrm>
            <a:off x="0" y="0"/>
            <a:ext cx="9144000" cy="6852242"/>
          </a:xfrm>
          <a:prstGeom prst="rect">
            <a:avLst/>
          </a:prstGeom>
        </p:spPr>
      </p:pic>
      <p:sp>
        <p:nvSpPr>
          <p:cNvPr id="9" name="TextBox 8"/>
          <p:cNvSpPr txBox="1"/>
          <p:nvPr/>
        </p:nvSpPr>
        <p:spPr>
          <a:xfrm>
            <a:off x="193040" y="328785"/>
            <a:ext cx="67056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GB" sz="3600" b="1" kern="1200" dirty="0" smtClean="0">
                <a:solidFill>
                  <a:prstClr val="white"/>
                </a:solidFill>
                <a:latin typeface="Calibri" panose="020F0502020204030204"/>
                <a:ea typeface="+mn-ea"/>
              </a:rPr>
              <a:t>Enhanced Isolation Offer</a:t>
            </a:r>
            <a:endParaRPr kumimoji="0" lang="en-GB" sz="3600" b="1" i="0" u="none" strike="noStrike" kern="1200" cap="none" spc="0" normalizeH="0" baseline="0" noProof="0" dirty="0">
              <a:ln>
                <a:noFill/>
              </a:ln>
              <a:solidFill>
                <a:prstClr val="white"/>
              </a:solidFill>
              <a:effectLst/>
              <a:uLnTx/>
              <a:uFillTx/>
              <a:latin typeface="Calibri" panose="020F0502020204030204"/>
              <a:ea typeface="+mn-ea"/>
              <a:cs typeface="Arial"/>
              <a:sym typeface="Arial"/>
            </a:endParaRPr>
          </a:p>
        </p:txBody>
      </p:sp>
      <p:sp>
        <p:nvSpPr>
          <p:cNvPr id="5" name="TextBox 4"/>
          <p:cNvSpPr txBox="1"/>
          <p:nvPr/>
        </p:nvSpPr>
        <p:spPr>
          <a:xfrm>
            <a:off x="86264" y="1414480"/>
            <a:ext cx="8746036" cy="4616648"/>
          </a:xfrm>
          <a:prstGeom prst="rect">
            <a:avLst/>
          </a:prstGeom>
          <a:noFill/>
        </p:spPr>
        <p:txBody>
          <a:bodyPr wrap="square" rtlCol="0">
            <a:spAutoFit/>
          </a:bodyPr>
          <a:lstStyle/>
          <a:p>
            <a:r>
              <a:rPr lang="en-GB" sz="1800" dirty="0"/>
              <a:t>Newham is piloting an offer of </a:t>
            </a:r>
            <a:r>
              <a:rPr lang="en-GB" sz="1800" b="1" dirty="0"/>
              <a:t>free accommodation </a:t>
            </a:r>
            <a:r>
              <a:rPr lang="en-GB" sz="1800" dirty="0"/>
              <a:t>to help people isolate safely and reduce the risk of passing the virus to other household members. </a:t>
            </a:r>
          </a:p>
          <a:p>
            <a:endParaRPr lang="en-GB" sz="1800" b="1" dirty="0" smtClean="0"/>
          </a:p>
          <a:p>
            <a:r>
              <a:rPr lang="en-GB" sz="1800" b="1" dirty="0" smtClean="0"/>
              <a:t>Why</a:t>
            </a:r>
            <a:r>
              <a:rPr lang="en-GB" sz="1800" b="1" dirty="0"/>
              <a:t>?</a:t>
            </a:r>
            <a:r>
              <a:rPr lang="en-GB" sz="1800" dirty="0"/>
              <a:t> </a:t>
            </a:r>
            <a:endParaRPr lang="en-GB" sz="1800" dirty="0" smtClean="0"/>
          </a:p>
          <a:p>
            <a:pPr marL="285750" indent="-285750">
              <a:buFont typeface="Arial" panose="020B0604020202020204" pitchFamily="34" charset="0"/>
              <a:buChar char="•"/>
            </a:pPr>
            <a:r>
              <a:rPr lang="en-GB" sz="1600" dirty="0" smtClean="0"/>
              <a:t>Many </a:t>
            </a:r>
            <a:r>
              <a:rPr lang="en-GB" sz="1600" dirty="0"/>
              <a:t>residents are worried about having to isolate. This can be for a number of reasons including job security and the difficulties of day to day life if they have to stay at home.</a:t>
            </a:r>
          </a:p>
          <a:p>
            <a:pPr marL="285750" indent="-285750">
              <a:buFont typeface="Arial" panose="020B0604020202020204" pitchFamily="34" charset="0"/>
              <a:buChar char="•"/>
            </a:pPr>
            <a:r>
              <a:rPr lang="en-GB" sz="1600" dirty="0"/>
              <a:t>There is increased risk of infection and mortality for those living in larger occupancy households. </a:t>
            </a:r>
          </a:p>
          <a:p>
            <a:pPr marL="285750" indent="-285750">
              <a:buFont typeface="Arial" panose="020B0604020202020204" pitchFamily="34" charset="0"/>
              <a:buChar char="•"/>
            </a:pPr>
            <a:r>
              <a:rPr lang="en-GB" sz="1600" dirty="0"/>
              <a:t>Older people and people with long term conditions are at higher risk of severe illness from COVID. </a:t>
            </a:r>
          </a:p>
          <a:p>
            <a:endParaRPr lang="en-GB" sz="1800" dirty="0"/>
          </a:p>
          <a:p>
            <a:r>
              <a:rPr lang="en-GB" sz="1800" b="1" dirty="0"/>
              <a:t>Who? </a:t>
            </a:r>
            <a:r>
              <a:rPr lang="en-GB" sz="1800" dirty="0"/>
              <a:t>The offer is aimed at and will be useful for people who:</a:t>
            </a:r>
          </a:p>
          <a:p>
            <a:pPr marL="285750" indent="-285750">
              <a:buFont typeface="Arial" panose="020B0604020202020204" pitchFamily="34" charset="0"/>
              <a:buChar char="•"/>
            </a:pPr>
            <a:r>
              <a:rPr lang="en-GB" sz="1800" dirty="0"/>
              <a:t>live in overcrowded households </a:t>
            </a:r>
          </a:p>
          <a:p>
            <a:pPr marL="285750" indent="-285750">
              <a:buFont typeface="Arial" panose="020B0604020202020204" pitchFamily="34" charset="0"/>
              <a:buChar char="•"/>
            </a:pPr>
            <a:r>
              <a:rPr lang="en-GB" sz="1800" dirty="0"/>
              <a:t>live with somebody who has a long-term condition</a:t>
            </a:r>
          </a:p>
          <a:p>
            <a:pPr marL="285750" indent="-285750">
              <a:buFont typeface="Arial" panose="020B0604020202020204" pitchFamily="34" charset="0"/>
              <a:buChar char="•"/>
            </a:pPr>
            <a:r>
              <a:rPr lang="en-GB" sz="1800" dirty="0"/>
              <a:t>live with someone who is over 60 years old</a:t>
            </a:r>
          </a:p>
          <a:p>
            <a:endParaRPr lang="en-GB" sz="1800" dirty="0"/>
          </a:p>
          <a:p>
            <a:r>
              <a:rPr lang="en-GB" sz="1800" dirty="0"/>
              <a:t>The offer is NOT suitable for households with young children (under 12 years old) </a:t>
            </a:r>
          </a:p>
        </p:txBody>
      </p:sp>
    </p:spTree>
    <p:extLst>
      <p:ext uri="{BB962C8B-B14F-4D97-AF65-F5344CB8AC3E}">
        <p14:creationId xmlns:p14="http://schemas.microsoft.com/office/powerpoint/2010/main" val="25974469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E9AB6-DF27-BE49-A23E-32E2DFA33000}"/>
              </a:ext>
            </a:extLst>
          </p:cNvPr>
          <p:cNvSpPr>
            <a:spLocks noGrp="1"/>
          </p:cNvSpPr>
          <p:nvPr>
            <p:ph type="title"/>
          </p:nvPr>
        </p:nvSpPr>
        <p:spPr/>
        <p:txBody>
          <a:bodyPr/>
          <a:lstStyle/>
          <a:p>
            <a:endParaRPr lang="en-US"/>
          </a:p>
        </p:txBody>
      </p:sp>
      <p:pic>
        <p:nvPicPr>
          <p:cNvPr id="4" name="Picture 3" descr="A picture containing text&#10;&#10;Description automatically generated">
            <a:extLst>
              <a:ext uri="{FF2B5EF4-FFF2-40B4-BE49-F238E27FC236}">
                <a16:creationId xmlns:a16="http://schemas.microsoft.com/office/drawing/2014/main" id="{39874114-BE1B-F146-9AA7-3E366EBDEA55}"/>
              </a:ext>
            </a:extLst>
          </p:cNvPr>
          <p:cNvPicPr>
            <a:picLocks noChangeAspect="1"/>
          </p:cNvPicPr>
          <p:nvPr/>
        </p:nvPicPr>
        <p:blipFill>
          <a:blip r:embed="rId3"/>
          <a:stretch>
            <a:fillRect/>
          </a:stretch>
        </p:blipFill>
        <p:spPr>
          <a:xfrm>
            <a:off x="0" y="0"/>
            <a:ext cx="9144000" cy="6852242"/>
          </a:xfrm>
          <a:prstGeom prst="rect">
            <a:avLst/>
          </a:prstGeom>
        </p:spPr>
      </p:pic>
      <p:sp>
        <p:nvSpPr>
          <p:cNvPr id="3" name="TextBox 2"/>
          <p:cNvSpPr txBox="1"/>
          <p:nvPr/>
        </p:nvSpPr>
        <p:spPr>
          <a:xfrm>
            <a:off x="155275" y="1426750"/>
            <a:ext cx="8807570" cy="4524315"/>
          </a:xfrm>
          <a:prstGeom prst="rect">
            <a:avLst/>
          </a:prstGeom>
          <a:noFill/>
        </p:spPr>
        <p:txBody>
          <a:bodyPr wrap="square" rtlCol="0">
            <a:spAutoFit/>
          </a:bodyPr>
          <a:lstStyle/>
          <a:p>
            <a:pPr lvl="0">
              <a:buClrTx/>
            </a:pPr>
            <a:r>
              <a:rPr lang="en-GB" sz="1800" b="1" kern="1200" dirty="0">
                <a:solidFill>
                  <a:srgbClr val="44546A"/>
                </a:solidFill>
                <a:latin typeface="Calibri" panose="020F0502020204030204"/>
                <a:ea typeface="+mn-ea"/>
              </a:rPr>
              <a:t>What? </a:t>
            </a:r>
          </a:p>
          <a:p>
            <a:pPr marL="285750" lvl="0" indent="-285750">
              <a:buClrTx/>
              <a:buFont typeface="Arial" panose="020B0604020202020204" pitchFamily="34" charset="0"/>
              <a:buChar char="•"/>
            </a:pPr>
            <a:r>
              <a:rPr lang="en-GB" sz="1800" kern="1200" dirty="0">
                <a:solidFill>
                  <a:srgbClr val="44546A"/>
                </a:solidFill>
                <a:latin typeface="Calibri" panose="020F0502020204030204"/>
                <a:ea typeface="+mn-ea"/>
              </a:rPr>
              <a:t>A conversation with trained coordinator to explore what isolation support would be helpful</a:t>
            </a:r>
          </a:p>
          <a:p>
            <a:pPr marL="285750" lvl="0" indent="-285750">
              <a:buClrTx/>
              <a:buFont typeface="Arial" panose="020B0604020202020204" pitchFamily="34" charset="0"/>
              <a:buChar char="•"/>
            </a:pPr>
            <a:r>
              <a:rPr lang="en-GB" sz="1800" kern="1200" dirty="0">
                <a:solidFill>
                  <a:srgbClr val="44546A"/>
                </a:solidFill>
                <a:latin typeface="Calibri" panose="020F0502020204030204"/>
                <a:ea typeface="+mn-ea"/>
              </a:rPr>
              <a:t>Rapid testing for everyone else in the household</a:t>
            </a:r>
          </a:p>
          <a:p>
            <a:pPr marL="285750" lvl="0" indent="-285750">
              <a:buClrTx/>
              <a:buFont typeface="Arial" panose="020B0604020202020204" pitchFamily="34" charset="0"/>
              <a:buChar char="•"/>
            </a:pPr>
            <a:r>
              <a:rPr lang="en-GB" sz="1800" kern="1200" dirty="0">
                <a:solidFill>
                  <a:srgbClr val="44546A"/>
                </a:solidFill>
                <a:latin typeface="Calibri" panose="020F0502020204030204"/>
                <a:ea typeface="+mn-ea"/>
              </a:rPr>
              <a:t>Free self-catering (apart) hotel room for 10 days with kitchen and bathroom</a:t>
            </a:r>
          </a:p>
          <a:p>
            <a:pPr marL="285750" lvl="0" indent="-285750">
              <a:buClrTx/>
              <a:buFont typeface="Arial" panose="020B0604020202020204" pitchFamily="34" charset="0"/>
              <a:buChar char="•"/>
            </a:pPr>
            <a:r>
              <a:rPr lang="en-GB" sz="1800" kern="1200" dirty="0">
                <a:solidFill>
                  <a:srgbClr val="44546A"/>
                </a:solidFill>
                <a:latin typeface="Calibri" panose="020F0502020204030204"/>
                <a:ea typeface="+mn-ea"/>
              </a:rPr>
              <a:t>Food, transport and Wi-Fi included</a:t>
            </a:r>
          </a:p>
          <a:p>
            <a:pPr marL="285750" lvl="0" indent="-285750">
              <a:buClrTx/>
              <a:buFont typeface="Arial" panose="020B0604020202020204" pitchFamily="34" charset="0"/>
              <a:buChar char="•"/>
            </a:pPr>
            <a:r>
              <a:rPr lang="en-GB" sz="1800" kern="1200" dirty="0">
                <a:solidFill>
                  <a:srgbClr val="44546A"/>
                </a:solidFill>
                <a:latin typeface="Calibri" panose="020F0502020204030204"/>
                <a:ea typeface="+mn-ea"/>
              </a:rPr>
              <a:t>Option for either those who are positive or negative to move into accommodation for the 10 days</a:t>
            </a:r>
          </a:p>
          <a:p>
            <a:pPr lvl="0">
              <a:buClrTx/>
            </a:pPr>
            <a:endParaRPr lang="en-GB" sz="1800" b="1" kern="1200" dirty="0">
              <a:solidFill>
                <a:srgbClr val="44546A"/>
              </a:solidFill>
              <a:latin typeface="Calibri" panose="020F0502020204030204"/>
              <a:ea typeface="+mn-ea"/>
            </a:endParaRPr>
          </a:p>
          <a:p>
            <a:pPr lvl="0">
              <a:buClrTx/>
            </a:pPr>
            <a:r>
              <a:rPr lang="en-GB" sz="1800" b="1" kern="1200" dirty="0">
                <a:solidFill>
                  <a:srgbClr val="44546A"/>
                </a:solidFill>
                <a:latin typeface="Calibri" panose="020F0502020204030204"/>
                <a:ea typeface="+mn-ea"/>
              </a:rPr>
              <a:t>How? </a:t>
            </a:r>
            <a:r>
              <a:rPr lang="en-GB" sz="1800" kern="1200" dirty="0">
                <a:solidFill>
                  <a:srgbClr val="44546A"/>
                </a:solidFill>
                <a:latin typeface="Calibri" panose="020F0502020204030204"/>
                <a:ea typeface="+mn-ea"/>
              </a:rPr>
              <a:t>The easiest way to connect to this offer is to have regular rapid testing. That way you can act early and get the advice you need to protect your loved ones. </a:t>
            </a:r>
          </a:p>
          <a:p>
            <a:pPr lvl="0">
              <a:buClrTx/>
            </a:pPr>
            <a:endParaRPr lang="en-GB" sz="1800" b="1" kern="1200" dirty="0">
              <a:solidFill>
                <a:srgbClr val="44546A"/>
              </a:solidFill>
              <a:latin typeface="Calibri" panose="020F0502020204030204"/>
              <a:ea typeface="+mn-ea"/>
            </a:endParaRPr>
          </a:p>
          <a:p>
            <a:pPr lvl="0">
              <a:buClrTx/>
            </a:pPr>
            <a:r>
              <a:rPr lang="en-GB" sz="1800" b="1" kern="1200" dirty="0">
                <a:solidFill>
                  <a:srgbClr val="44546A"/>
                </a:solidFill>
                <a:latin typeface="Calibri" panose="020F0502020204030204"/>
                <a:ea typeface="+mn-ea"/>
              </a:rPr>
              <a:t>For more information about this offer call: </a:t>
            </a:r>
            <a:endParaRPr lang="en-GB" sz="1800" b="1" kern="1200" dirty="0" smtClean="0">
              <a:solidFill>
                <a:srgbClr val="44546A"/>
              </a:solidFill>
              <a:latin typeface="Calibri" panose="020F0502020204030204"/>
              <a:ea typeface="+mn-ea"/>
            </a:endParaRPr>
          </a:p>
          <a:p>
            <a:pPr lvl="0">
              <a:buClrTx/>
            </a:pPr>
            <a:r>
              <a:rPr lang="en-GB" sz="1800" kern="1200" dirty="0" smtClean="0">
                <a:solidFill>
                  <a:srgbClr val="44546A"/>
                </a:solidFill>
                <a:latin typeface="Calibri" panose="020F0502020204030204"/>
                <a:ea typeface="+mn-ea"/>
              </a:rPr>
              <a:t>Newham </a:t>
            </a:r>
            <a:r>
              <a:rPr lang="en-GB" sz="1800" kern="1200" dirty="0">
                <a:solidFill>
                  <a:srgbClr val="44546A"/>
                </a:solidFill>
                <a:latin typeface="Calibri" panose="020F0502020204030204"/>
                <a:ea typeface="+mn-ea"/>
              </a:rPr>
              <a:t>COVID-19 helpline</a:t>
            </a:r>
            <a:r>
              <a:rPr lang="en-GB" sz="1800" kern="1200" dirty="0" smtClean="0">
                <a:solidFill>
                  <a:srgbClr val="44546A"/>
                </a:solidFill>
                <a:latin typeface="Calibri" panose="020F0502020204030204"/>
                <a:ea typeface="+mn-ea"/>
              </a:rPr>
              <a:t>:</a:t>
            </a:r>
            <a:endParaRPr lang="en-GB" sz="1800" kern="1200" dirty="0">
              <a:solidFill>
                <a:srgbClr val="44546A"/>
              </a:solidFill>
              <a:latin typeface="Calibri" panose="020F0502020204030204"/>
              <a:ea typeface="+mn-ea"/>
            </a:endParaRPr>
          </a:p>
          <a:p>
            <a:pPr lvl="0">
              <a:buClrTx/>
            </a:pPr>
            <a:r>
              <a:rPr lang="en-GB" sz="1800" kern="1200" dirty="0">
                <a:solidFill>
                  <a:srgbClr val="44546A"/>
                </a:solidFill>
                <a:latin typeface="Calibri" panose="020F0502020204030204"/>
                <a:ea typeface="+mn-ea"/>
              </a:rPr>
              <a:t>020 7473 9711 (9am-7pm, 7 days a week)</a:t>
            </a:r>
          </a:p>
          <a:p>
            <a:pPr lvl="0">
              <a:buClrTx/>
            </a:pPr>
            <a:r>
              <a:rPr lang="en-GB" sz="1800" kern="1200" dirty="0" smtClean="0">
                <a:solidFill>
                  <a:srgbClr val="44546A"/>
                </a:solidFill>
                <a:latin typeface="Calibri" panose="020F0502020204030204"/>
                <a:ea typeface="+mn-ea"/>
                <a:hlinkClick r:id="rId4"/>
              </a:rPr>
              <a:t>covidhelp@community-links.org</a:t>
            </a:r>
            <a:r>
              <a:rPr lang="en-GB" sz="1800" kern="1200" dirty="0" smtClean="0">
                <a:solidFill>
                  <a:srgbClr val="44546A"/>
                </a:solidFill>
                <a:latin typeface="Calibri" panose="020F0502020204030204"/>
                <a:ea typeface="+mn-ea"/>
              </a:rPr>
              <a:t>  </a:t>
            </a:r>
            <a:endParaRPr kumimoji="0" lang="en-GB" sz="1800" i="0" u="none" strike="noStrike" kern="1200" cap="none" spc="0" normalizeH="0" baseline="0" noProof="0" dirty="0">
              <a:ln>
                <a:noFill/>
              </a:ln>
              <a:solidFill>
                <a:srgbClr val="44546A"/>
              </a:solidFill>
              <a:effectLst/>
              <a:uLnTx/>
              <a:uFillTx/>
              <a:latin typeface="Calibri" panose="020F0502020204030204"/>
              <a:ea typeface="+mn-ea"/>
              <a:sym typeface="Arial"/>
            </a:endParaRPr>
          </a:p>
        </p:txBody>
      </p:sp>
      <p:sp>
        <p:nvSpPr>
          <p:cNvPr id="5" name="TextBox 4"/>
          <p:cNvSpPr txBox="1"/>
          <p:nvPr/>
        </p:nvSpPr>
        <p:spPr>
          <a:xfrm>
            <a:off x="447040" y="416560"/>
            <a:ext cx="658348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3600" b="1" kern="1200" dirty="0">
                <a:solidFill>
                  <a:prstClr val="white"/>
                </a:solidFill>
                <a:latin typeface="Calibri" panose="020F0502020204030204"/>
                <a:ea typeface="+mn-ea"/>
              </a:rPr>
              <a:t>Enhanced Isolation Offer (contd.) </a:t>
            </a:r>
          </a:p>
        </p:txBody>
      </p:sp>
    </p:spTree>
    <p:extLst>
      <p:ext uri="{BB962C8B-B14F-4D97-AF65-F5344CB8AC3E}">
        <p14:creationId xmlns:p14="http://schemas.microsoft.com/office/powerpoint/2010/main" val="506787155"/>
      </p:ext>
    </p:extLst>
  </p:cSld>
  <p:clrMapOvr>
    <a:masterClrMapping/>
  </p:clrMapOvr>
  <p:timing>
    <p:tnLst>
      <p:par>
        <p:cTn id="1" dur="indefinite" restart="never" nodeType="tmRoot"/>
      </p:par>
    </p:tnLst>
  </p:timing>
</p:sld>
</file>

<file path=ppt/theme/theme1.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AB31F54033F4A42AC32E5E282C933B3" ma:contentTypeVersion="9" ma:contentTypeDescription="Create a new document." ma:contentTypeScope="" ma:versionID="05b66e4f2eae7ca9620cab321df3e18b">
  <xsd:schema xmlns:xsd="http://www.w3.org/2001/XMLSchema" xmlns:xs="http://www.w3.org/2001/XMLSchema" xmlns:p="http://schemas.microsoft.com/office/2006/metadata/properties" xmlns:ns3="0cf42618-716c-451f-9f61-9988e37c167b" targetNamespace="http://schemas.microsoft.com/office/2006/metadata/properties" ma:root="true" ma:fieldsID="dba0e127f6f083209798fe29d0cfb9c0" ns3:_="">
    <xsd:import namespace="0cf42618-716c-451f-9f61-9988e37c167b"/>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f42618-716c-451f-9f61-9988e37c16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5263984-312C-44D2-A998-B209076AE65E}">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0cf42618-716c-451f-9f61-9988e37c167b"/>
    <ds:schemaRef ds:uri="http://www.w3.org/XML/1998/namespace"/>
    <ds:schemaRef ds:uri="http://purl.org/dc/dcmitype/"/>
  </ds:schemaRefs>
</ds:datastoreItem>
</file>

<file path=customXml/itemProps2.xml><?xml version="1.0" encoding="utf-8"?>
<ds:datastoreItem xmlns:ds="http://schemas.openxmlformats.org/officeDocument/2006/customXml" ds:itemID="{07A18DF0-8BAD-4654-8ECE-2400B1C3D2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f42618-716c-451f-9f61-9988e37c16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1B885B4-BACC-4F3A-B215-4DC557226A3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2219</TotalTime>
  <Words>3564</Words>
  <Application>Microsoft Office PowerPoint</Application>
  <PresentationFormat>On-screen Show (4:3)</PresentationFormat>
  <Paragraphs>299</Paragraphs>
  <Slides>29</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ＭＳ Ｐゴシック</vt:lpstr>
      <vt:lpstr>ＭＳ Ｐゴシック</vt:lpstr>
      <vt:lpstr>Arial</vt:lpstr>
      <vt:lpstr>Calibri</vt:lpstr>
      <vt:lpstr>Calibri Light</vt:lpstr>
      <vt:lpstr>simple-light-2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Personas Meet the people of Newham</dc:title>
  <dc:creator>Andrew Ward</dc:creator>
  <cp:lastModifiedBy>Bjorn Simpole</cp:lastModifiedBy>
  <cp:revision>133</cp:revision>
  <dcterms:modified xsi:type="dcterms:W3CDTF">2021-02-11T12:11:41Z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0x010100FAB31F54033F4A42AC32E5E282C933B3</vt:lpwstr>
  </property>
</Properties>
</file>